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1"/>
  </p:notesMasterIdLst>
  <p:sldIdLst>
    <p:sldId id="256" r:id="rId2"/>
    <p:sldId id="258" r:id="rId3"/>
    <p:sldId id="259" r:id="rId4"/>
    <p:sldId id="331" r:id="rId5"/>
    <p:sldId id="260" r:id="rId6"/>
    <p:sldId id="261" r:id="rId7"/>
    <p:sldId id="268" r:id="rId8"/>
    <p:sldId id="269" r:id="rId9"/>
    <p:sldId id="270" r:id="rId10"/>
    <p:sldId id="271" r:id="rId11"/>
    <p:sldId id="272" r:id="rId12"/>
    <p:sldId id="274" r:id="rId13"/>
    <p:sldId id="275" r:id="rId14"/>
    <p:sldId id="279" r:id="rId15"/>
    <p:sldId id="280" r:id="rId16"/>
    <p:sldId id="281" r:id="rId17"/>
    <p:sldId id="282" r:id="rId18"/>
    <p:sldId id="283" r:id="rId19"/>
    <p:sldId id="329" r:id="rId20"/>
    <p:sldId id="284" r:id="rId21"/>
    <p:sldId id="285" r:id="rId22"/>
    <p:sldId id="286" r:id="rId23"/>
    <p:sldId id="287" r:id="rId24"/>
    <p:sldId id="288" r:id="rId25"/>
    <p:sldId id="289" r:id="rId26"/>
    <p:sldId id="320" r:id="rId27"/>
    <p:sldId id="317" r:id="rId28"/>
    <p:sldId id="318" r:id="rId29"/>
    <p:sldId id="319" r:id="rId30"/>
    <p:sldId id="332" r:id="rId31"/>
    <p:sldId id="257" r:id="rId32"/>
    <p:sldId id="333" r:id="rId33"/>
    <p:sldId id="334" r:id="rId34"/>
    <p:sldId id="335" r:id="rId35"/>
    <p:sldId id="336" r:id="rId36"/>
    <p:sldId id="262" r:id="rId37"/>
    <p:sldId id="263" r:id="rId38"/>
    <p:sldId id="264" r:id="rId39"/>
    <p:sldId id="265" r:id="rId40"/>
    <p:sldId id="266" r:id="rId41"/>
    <p:sldId id="267" r:id="rId42"/>
    <p:sldId id="337" r:id="rId43"/>
    <p:sldId id="338" r:id="rId44"/>
    <p:sldId id="339" r:id="rId45"/>
    <p:sldId id="340" r:id="rId46"/>
    <p:sldId id="341" r:id="rId47"/>
    <p:sldId id="273" r:id="rId48"/>
    <p:sldId id="342" r:id="rId49"/>
    <p:sldId id="343" r:id="rId50"/>
    <p:sldId id="276" r:id="rId51"/>
    <p:sldId id="277" r:id="rId52"/>
    <p:sldId id="278" r:id="rId53"/>
    <p:sldId id="344" r:id="rId54"/>
    <p:sldId id="345" r:id="rId55"/>
    <p:sldId id="346" r:id="rId56"/>
    <p:sldId id="347" r:id="rId57"/>
    <p:sldId id="348" r:id="rId58"/>
    <p:sldId id="349" r:id="rId59"/>
    <p:sldId id="350" r:id="rId60"/>
    <p:sldId id="351" r:id="rId61"/>
    <p:sldId id="352" r:id="rId62"/>
    <p:sldId id="353" r:id="rId63"/>
    <p:sldId id="354" r:id="rId64"/>
    <p:sldId id="355" r:id="rId65"/>
    <p:sldId id="356" r:id="rId66"/>
    <p:sldId id="357" r:id="rId67"/>
    <p:sldId id="358" r:id="rId68"/>
    <p:sldId id="359" r:id="rId69"/>
    <p:sldId id="360" r:id="rId70"/>
    <p:sldId id="361" r:id="rId71"/>
    <p:sldId id="362" r:id="rId72"/>
    <p:sldId id="363" r:id="rId73"/>
    <p:sldId id="364" r:id="rId74"/>
    <p:sldId id="365" r:id="rId75"/>
    <p:sldId id="366" r:id="rId76"/>
    <p:sldId id="367" r:id="rId77"/>
    <p:sldId id="368" r:id="rId78"/>
    <p:sldId id="369" r:id="rId79"/>
    <p:sldId id="370" r:id="rId80"/>
    <p:sldId id="371" r:id="rId81"/>
    <p:sldId id="372" r:id="rId82"/>
    <p:sldId id="373" r:id="rId83"/>
    <p:sldId id="374" r:id="rId84"/>
    <p:sldId id="375" r:id="rId85"/>
    <p:sldId id="376" r:id="rId86"/>
    <p:sldId id="377" r:id="rId87"/>
    <p:sldId id="378" r:id="rId88"/>
    <p:sldId id="379" r:id="rId89"/>
    <p:sldId id="380" r:id="rId90"/>
    <p:sldId id="381" r:id="rId91"/>
    <p:sldId id="382" r:id="rId92"/>
    <p:sldId id="383" r:id="rId93"/>
    <p:sldId id="384" r:id="rId94"/>
    <p:sldId id="385" r:id="rId95"/>
    <p:sldId id="386" r:id="rId96"/>
    <p:sldId id="387" r:id="rId97"/>
    <p:sldId id="388" r:id="rId98"/>
    <p:sldId id="389" r:id="rId99"/>
    <p:sldId id="390" r:id="rId10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29"/>
  </p:normalViewPr>
  <p:slideViewPr>
    <p:cSldViewPr>
      <p:cViewPr varScale="1">
        <p:scale>
          <a:sx n="99" d="100"/>
          <a:sy n="99" d="100"/>
        </p:scale>
        <p:origin x="1608"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6FD63E4-4E4A-43A0-8A94-66C81F7A8D5A}" type="datetimeFigureOut">
              <a:rPr lang="en-GB" smtClean="0"/>
              <a:pPr/>
              <a:t>01/03/2024</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B26A6C2-C255-4EFD-B083-4DD1AC1D618E}" type="slidenum">
              <a:rPr lang="en-GB" smtClean="0"/>
              <a:pPr/>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Thanks to </a:t>
            </a:r>
            <a:r>
              <a:rPr lang="en-US" dirty="0" err="1"/>
              <a:t>Nisheeth</a:t>
            </a:r>
            <a:r>
              <a:rPr lang="en-US" dirty="0"/>
              <a:t> for these slides!</a:t>
            </a:r>
          </a:p>
          <a:p>
            <a:endParaRPr lang="en-US" dirty="0"/>
          </a:p>
        </p:txBody>
      </p:sp>
      <p:sp>
        <p:nvSpPr>
          <p:cNvPr id="4" name="Slide Number Placeholder 3"/>
          <p:cNvSpPr>
            <a:spLocks noGrp="1"/>
          </p:cNvSpPr>
          <p:nvPr>
            <p:ph type="sldNum" sz="quarter" idx="5"/>
          </p:nvPr>
        </p:nvSpPr>
        <p:spPr/>
        <p:txBody>
          <a:bodyPr/>
          <a:lstStyle/>
          <a:p>
            <a:fld id="{EB26A6C2-C255-4EFD-B083-4DD1AC1D618E}" type="slidenum">
              <a:rPr lang="en-GB" smtClean="0"/>
              <a:pPr/>
              <a:t>1</a:t>
            </a:fld>
            <a:endParaRPr lang="en-GB"/>
          </a:p>
        </p:txBody>
      </p:sp>
    </p:spTree>
    <p:extLst>
      <p:ext uri="{BB962C8B-B14F-4D97-AF65-F5344CB8AC3E}">
        <p14:creationId xmlns:p14="http://schemas.microsoft.com/office/powerpoint/2010/main" val="11822634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A7EA10-75B2-4F33-83EB-BD78629A1038}" type="slidenum">
              <a:rPr lang="en-US"/>
              <a:pPr/>
              <a:t>20</a:t>
            </a:fld>
            <a:endParaRPr lang="en-US"/>
          </a:p>
        </p:txBody>
      </p:sp>
      <p:sp>
        <p:nvSpPr>
          <p:cNvPr id="304130" name="Rectangle 2"/>
          <p:cNvSpPr>
            <a:spLocks noGrp="1" noRot="1" noChangeAspect="1" noChangeArrowheads="1" noTextEdit="1"/>
          </p:cNvSpPr>
          <p:nvPr>
            <p:ph type="sldImg"/>
          </p:nvPr>
        </p:nvSpPr>
        <p:spPr>
          <a:ln/>
        </p:spPr>
      </p:sp>
      <p:sp>
        <p:nvSpPr>
          <p:cNvPr id="3041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18B108D-1E37-4479-928A-7745884FB209}" type="slidenum">
              <a:rPr lang="en-US"/>
              <a:pPr/>
              <a:t>21</a:t>
            </a:fld>
            <a:endParaRPr lang="en-US"/>
          </a:p>
        </p:txBody>
      </p:sp>
      <p:sp>
        <p:nvSpPr>
          <p:cNvPr id="305154" name="Rectangle 2"/>
          <p:cNvSpPr>
            <a:spLocks noGrp="1" noRot="1" noChangeAspect="1" noChangeArrowheads="1" noTextEdit="1"/>
          </p:cNvSpPr>
          <p:nvPr>
            <p:ph type="sldImg"/>
          </p:nvPr>
        </p:nvSpPr>
        <p:spPr>
          <a:ln/>
        </p:spPr>
      </p:sp>
      <p:sp>
        <p:nvSpPr>
          <p:cNvPr id="3051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A9FAA0-1C11-4CE6-9704-10C2F694AFEA}" type="slidenum">
              <a:rPr lang="en-US"/>
              <a:pPr/>
              <a:t>22</a:t>
            </a:fld>
            <a:endParaRPr lang="en-US"/>
          </a:p>
        </p:txBody>
      </p:sp>
      <p:sp>
        <p:nvSpPr>
          <p:cNvPr id="306178" name="Rectangle 2"/>
          <p:cNvSpPr>
            <a:spLocks noGrp="1" noRot="1" noChangeAspect="1" noChangeArrowheads="1" noTextEdit="1"/>
          </p:cNvSpPr>
          <p:nvPr>
            <p:ph type="sldImg"/>
          </p:nvPr>
        </p:nvSpPr>
        <p:spPr>
          <a:ln/>
        </p:spPr>
      </p:sp>
      <p:sp>
        <p:nvSpPr>
          <p:cNvPr id="3061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2927CC-2B0C-4316-951F-95378F508DA4}" type="slidenum">
              <a:rPr lang="en-US"/>
              <a:pPr/>
              <a:t>23</a:t>
            </a:fld>
            <a:endParaRPr lang="en-US"/>
          </a:p>
        </p:txBody>
      </p:sp>
      <p:sp>
        <p:nvSpPr>
          <p:cNvPr id="307202" name="Rectangle 2"/>
          <p:cNvSpPr>
            <a:spLocks noGrp="1" noRot="1" noChangeAspect="1" noChangeArrowheads="1" noTextEdit="1"/>
          </p:cNvSpPr>
          <p:nvPr>
            <p:ph type="sldImg"/>
          </p:nvPr>
        </p:nvSpPr>
        <p:spPr>
          <a:ln/>
        </p:spPr>
      </p:sp>
      <p:sp>
        <p:nvSpPr>
          <p:cNvPr id="3072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9DB9CB-57FC-4825-AF84-9A02F9D0A5E3}" type="slidenum">
              <a:rPr lang="en-US"/>
              <a:pPr/>
              <a:t>24</a:t>
            </a:fld>
            <a:endParaRPr lang="en-US"/>
          </a:p>
        </p:txBody>
      </p:sp>
      <p:sp>
        <p:nvSpPr>
          <p:cNvPr id="308226" name="Rectangle 2"/>
          <p:cNvSpPr>
            <a:spLocks noGrp="1" noRot="1" noChangeAspect="1" noChangeArrowheads="1" noTextEdit="1"/>
          </p:cNvSpPr>
          <p:nvPr>
            <p:ph type="sldImg"/>
          </p:nvPr>
        </p:nvSpPr>
        <p:spPr>
          <a:ln/>
        </p:spPr>
      </p:sp>
      <p:sp>
        <p:nvSpPr>
          <p:cNvPr id="3082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19BA25-605B-49DC-ABA0-F91BF84E0BEC}" type="slidenum">
              <a:rPr lang="en-US"/>
              <a:pPr/>
              <a:t>25</a:t>
            </a:fld>
            <a:endParaRPr lang="en-US"/>
          </a:p>
        </p:txBody>
      </p:sp>
      <p:sp>
        <p:nvSpPr>
          <p:cNvPr id="309250" name="Rectangle 2"/>
          <p:cNvSpPr>
            <a:spLocks noGrp="1" noRot="1" noChangeAspect="1" noChangeArrowheads="1" noTextEdit="1"/>
          </p:cNvSpPr>
          <p:nvPr>
            <p:ph type="sldImg"/>
          </p:nvPr>
        </p:nvSpPr>
        <p:spPr>
          <a:ln/>
        </p:spPr>
      </p:sp>
      <p:sp>
        <p:nvSpPr>
          <p:cNvPr id="3092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A89D15E-7368-4169-95DC-7BE38420FBF3}" type="slidenum">
              <a:rPr lang="en-US"/>
              <a:pPr/>
              <a:t>26</a:t>
            </a:fld>
            <a:endParaRPr lang="en-US"/>
          </a:p>
        </p:txBody>
      </p:sp>
      <p:sp>
        <p:nvSpPr>
          <p:cNvPr id="292866" name="Rectangle 2"/>
          <p:cNvSpPr>
            <a:spLocks noGrp="1" noRot="1" noChangeAspect="1" noChangeArrowheads="1" noTextEdit="1"/>
          </p:cNvSpPr>
          <p:nvPr>
            <p:ph type="sldImg"/>
          </p:nvPr>
        </p:nvSpPr>
        <p:spPr>
          <a:ln/>
        </p:spPr>
      </p:sp>
      <p:sp>
        <p:nvSpPr>
          <p:cNvPr id="2928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0824C4-34A9-4463-A6D1-91693960C1E2}"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317442" name="Rectangle 2"/>
          <p:cNvSpPr>
            <a:spLocks noGrp="1" noRot="1" noChangeAspect="1" noChangeArrowheads="1" noTextEdit="1"/>
          </p:cNvSpPr>
          <p:nvPr>
            <p:ph type="sldImg"/>
          </p:nvPr>
        </p:nvSpPr>
        <p:spPr>
          <a:ln/>
        </p:spPr>
      </p:sp>
      <p:sp>
        <p:nvSpPr>
          <p:cNvPr id="3174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300882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480DA4-A6F9-4EBA-82BD-4A6F358ED848}"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320514" name="Rectangle 2"/>
          <p:cNvSpPr>
            <a:spLocks noGrp="1" noRot="1" noChangeAspect="1" noChangeArrowheads="1" noTextEdit="1"/>
          </p:cNvSpPr>
          <p:nvPr>
            <p:ph type="sldImg"/>
          </p:nvPr>
        </p:nvSpPr>
        <p:spPr>
          <a:ln/>
        </p:spPr>
      </p:sp>
      <p:sp>
        <p:nvSpPr>
          <p:cNvPr id="3205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991095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D6AA43-A978-4518-A661-035DD3580A87}"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321538" name="Rectangle 2"/>
          <p:cNvSpPr>
            <a:spLocks noGrp="1" noRot="1" noChangeAspect="1" noChangeArrowheads="1" noTextEdit="1"/>
          </p:cNvSpPr>
          <p:nvPr>
            <p:ph type="sldImg"/>
          </p:nvPr>
        </p:nvSpPr>
        <p:spPr>
          <a:ln/>
        </p:spPr>
      </p:sp>
      <p:sp>
        <p:nvSpPr>
          <p:cNvPr id="3215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91702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46AEC2-024A-40B3-9C02-06E5676C150D}" type="slidenum">
              <a:rPr lang="en-US"/>
              <a:pPr/>
              <a:t>11</a:t>
            </a:fld>
            <a:endParaRPr lang="en-US"/>
          </a:p>
        </p:txBody>
      </p:sp>
      <p:sp>
        <p:nvSpPr>
          <p:cNvPr id="291842" name="Rectangle 2"/>
          <p:cNvSpPr>
            <a:spLocks noGrp="1" noRot="1" noChangeAspect="1" noChangeArrowheads="1" noTextEdit="1"/>
          </p:cNvSpPr>
          <p:nvPr>
            <p:ph type="sldImg"/>
          </p:nvPr>
        </p:nvSpPr>
        <p:spPr>
          <a:ln/>
        </p:spPr>
      </p:sp>
      <p:sp>
        <p:nvSpPr>
          <p:cNvPr id="2918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D1EF78-6D16-444F-ADE1-62DBC28E3125}"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326658" name="Rectangle 2"/>
          <p:cNvSpPr>
            <a:spLocks noGrp="1" noRot="1" noChangeAspect="1" noChangeArrowheads="1" noTextEdit="1"/>
          </p:cNvSpPr>
          <p:nvPr>
            <p:ph type="sldImg"/>
          </p:nvPr>
        </p:nvSpPr>
        <p:spPr>
          <a:ln/>
        </p:spPr>
      </p:sp>
      <p:sp>
        <p:nvSpPr>
          <p:cNvPr id="3266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062404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475DCC-9A36-4C3F-8E17-DD17133A7B12}"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328706" name="Rectangle 2"/>
          <p:cNvSpPr>
            <a:spLocks noGrp="1" noRot="1" noChangeAspect="1" noChangeArrowheads="1" noTextEdit="1"/>
          </p:cNvSpPr>
          <p:nvPr>
            <p:ph type="sldImg"/>
          </p:nvPr>
        </p:nvSpPr>
        <p:spPr>
          <a:ln/>
        </p:spPr>
      </p:sp>
      <p:sp>
        <p:nvSpPr>
          <p:cNvPr id="3287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9272975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B38443-03AC-424C-9F84-2ECFB7BECD14}"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xfrm>
            <a:off x="914400" y="4343400"/>
            <a:ext cx="5029200" cy="4114800"/>
          </a:xfrm>
        </p:spPr>
        <p:txBody>
          <a:bodyPr/>
          <a:lstStyle/>
          <a:p>
            <a:r>
              <a:rPr lang="en-US" altLang="en-US"/>
              <a:t>Hockenbury slides (Schulman)</a:t>
            </a:r>
          </a:p>
          <a:p>
            <a:r>
              <a:rPr lang="en-US" altLang="en-US"/>
              <a:t>key words: forgetting</a:t>
            </a:r>
          </a:p>
        </p:txBody>
      </p:sp>
    </p:spTree>
    <p:extLst>
      <p:ext uri="{BB962C8B-B14F-4D97-AF65-F5344CB8AC3E}">
        <p14:creationId xmlns:p14="http://schemas.microsoft.com/office/powerpoint/2010/main" val="6657967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F23642-9815-4FF5-A3EB-09C896461978}"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808421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489417-129D-4C89-BCDC-DD27C5D55C11}"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329730" name="Rectangle 2"/>
          <p:cNvSpPr>
            <a:spLocks noGrp="1" noRot="1" noChangeAspect="1" noChangeArrowheads="1" noTextEdit="1"/>
          </p:cNvSpPr>
          <p:nvPr>
            <p:ph type="sldImg"/>
          </p:nvPr>
        </p:nvSpPr>
        <p:spPr>
          <a:ln/>
        </p:spPr>
      </p:sp>
      <p:sp>
        <p:nvSpPr>
          <p:cNvPr id="3297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331571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B532CF-D446-4638-BBF0-DB6C4C8038D6}"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330754" name="Rectangle 2"/>
          <p:cNvSpPr>
            <a:spLocks noGrp="1" noRot="1" noChangeAspect="1" noChangeArrowheads="1" noTextEdit="1"/>
          </p:cNvSpPr>
          <p:nvPr>
            <p:ph type="sldImg"/>
          </p:nvPr>
        </p:nvSpPr>
        <p:spPr>
          <a:ln/>
        </p:spPr>
      </p:sp>
      <p:sp>
        <p:nvSpPr>
          <p:cNvPr id="330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458558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B4A7AF-93F2-46A3-9D67-7133280E65B9}"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xfrm>
            <a:off x="914400" y="4343400"/>
            <a:ext cx="5029200" cy="4114800"/>
          </a:xfrm>
        </p:spPr>
        <p:txBody>
          <a:bodyPr/>
          <a:lstStyle/>
          <a:p>
            <a:endParaRPr lang="en-US" altLang="en-US" dirty="0"/>
          </a:p>
        </p:txBody>
      </p:sp>
    </p:spTree>
    <p:extLst>
      <p:ext uri="{BB962C8B-B14F-4D97-AF65-F5344CB8AC3E}">
        <p14:creationId xmlns:p14="http://schemas.microsoft.com/office/powerpoint/2010/main" val="31099670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5B9A0E-E0AE-47EA-9DA6-5EA3CC6EC86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333826" name="Rectangle 2"/>
          <p:cNvSpPr>
            <a:spLocks noGrp="1" noRot="1" noChangeAspect="1" noChangeArrowheads="1" noTextEdit="1"/>
          </p:cNvSpPr>
          <p:nvPr>
            <p:ph type="sldImg"/>
          </p:nvPr>
        </p:nvSpPr>
        <p:spPr>
          <a:ln/>
        </p:spPr>
      </p:sp>
      <p:sp>
        <p:nvSpPr>
          <p:cNvPr id="3338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081253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358DD8-BCBB-4BE8-BB27-ED3FD8C17899}"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334850" name="Rectangle 2"/>
          <p:cNvSpPr>
            <a:spLocks noGrp="1" noRot="1" noChangeAspect="1" noChangeArrowheads="1" noTextEdit="1"/>
          </p:cNvSpPr>
          <p:nvPr>
            <p:ph type="sldImg"/>
          </p:nvPr>
        </p:nvSpPr>
        <p:spPr>
          <a:ln/>
        </p:spPr>
      </p:sp>
      <p:sp>
        <p:nvSpPr>
          <p:cNvPr id="3348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294742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87DA86-EE22-4648-914D-6074CB09776E}"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336898" name="Rectangle 2"/>
          <p:cNvSpPr>
            <a:spLocks noGrp="1" noRot="1" noChangeAspect="1" noChangeArrowheads="1" noTextEdit="1"/>
          </p:cNvSpPr>
          <p:nvPr>
            <p:ph type="sldImg"/>
          </p:nvPr>
        </p:nvSpPr>
        <p:spPr>
          <a:ln/>
        </p:spPr>
      </p:sp>
      <p:sp>
        <p:nvSpPr>
          <p:cNvPr id="3368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7391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9FCE25-E5D5-4F4A-A3B4-40E38F0A51A5}" type="slidenum">
              <a:rPr lang="en-US"/>
              <a:pPr/>
              <a:t>12</a:t>
            </a:fld>
            <a:endParaRPr lang="en-US"/>
          </a:p>
        </p:txBody>
      </p:sp>
      <p:sp>
        <p:nvSpPr>
          <p:cNvPr id="293890" name="Rectangle 2"/>
          <p:cNvSpPr>
            <a:spLocks noGrp="1" noRot="1" noChangeAspect="1" noChangeArrowheads="1" noTextEdit="1"/>
          </p:cNvSpPr>
          <p:nvPr>
            <p:ph type="sldImg"/>
          </p:nvPr>
        </p:nvSpPr>
        <p:spPr>
          <a:ln/>
        </p:spPr>
      </p:sp>
      <p:sp>
        <p:nvSpPr>
          <p:cNvPr id="2938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B1A139-83BB-45F3-B1EB-AADAA50F8724}"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1545218" name="Rectangle 2"/>
          <p:cNvSpPr>
            <a:spLocks noGrp="1" noRot="1" noChangeAspect="1" noChangeArrowheads="1" noTextEdit="1"/>
          </p:cNvSpPr>
          <p:nvPr>
            <p:ph type="sldImg"/>
          </p:nvPr>
        </p:nvSpPr>
        <p:spPr>
          <a:ln/>
        </p:spPr>
      </p:sp>
      <p:sp>
        <p:nvSpPr>
          <p:cNvPr id="1545219" name="Rectangle 3"/>
          <p:cNvSpPr>
            <a:spLocks noGrp="1" noChangeArrowheads="1"/>
          </p:cNvSpPr>
          <p:nvPr>
            <p:ph type="body" idx="1"/>
          </p:nvPr>
        </p:nvSpPr>
        <p:spPr>
          <a:xfrm>
            <a:off x="913805" y="4343704"/>
            <a:ext cx="5030391" cy="4113892"/>
          </a:xfrm>
        </p:spPr>
        <p:txBody>
          <a:bodyPr/>
          <a:lstStyle/>
          <a:p>
            <a:endParaRPr lang="en-US"/>
          </a:p>
        </p:txBody>
      </p:sp>
    </p:spTree>
    <p:extLst>
      <p:ext uri="{BB962C8B-B14F-4D97-AF65-F5344CB8AC3E}">
        <p14:creationId xmlns:p14="http://schemas.microsoft.com/office/powerpoint/2010/main" val="9235940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B1A139-83BB-45F3-B1EB-AADAA50F8724}"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1545218" name="Rectangle 2"/>
          <p:cNvSpPr>
            <a:spLocks noGrp="1" noRot="1" noChangeAspect="1" noChangeArrowheads="1" noTextEdit="1"/>
          </p:cNvSpPr>
          <p:nvPr>
            <p:ph type="sldImg"/>
          </p:nvPr>
        </p:nvSpPr>
        <p:spPr>
          <a:ln/>
        </p:spPr>
      </p:sp>
      <p:sp>
        <p:nvSpPr>
          <p:cNvPr id="1545219" name="Rectangle 3"/>
          <p:cNvSpPr>
            <a:spLocks noGrp="1" noChangeArrowheads="1"/>
          </p:cNvSpPr>
          <p:nvPr>
            <p:ph type="body" idx="1"/>
          </p:nvPr>
        </p:nvSpPr>
        <p:spPr>
          <a:xfrm>
            <a:off x="913805" y="4343704"/>
            <a:ext cx="5030391" cy="4113892"/>
          </a:xfrm>
        </p:spPr>
        <p:txBody>
          <a:bodyPr/>
          <a:lstStyle/>
          <a:p>
            <a:endParaRPr lang="en-US"/>
          </a:p>
        </p:txBody>
      </p:sp>
    </p:spTree>
    <p:extLst>
      <p:ext uri="{BB962C8B-B14F-4D97-AF65-F5344CB8AC3E}">
        <p14:creationId xmlns:p14="http://schemas.microsoft.com/office/powerpoint/2010/main" val="1744934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C3D6B59D-42E6-407A-8A1A-2C8DE8ABCFA8}" type="slidenum">
              <a:rPr lang="en-US"/>
              <a:pPr/>
              <a:t>84</a:t>
            </a:fld>
            <a:endParaRPr lang="en-US"/>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794640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93458114-3D93-4E7A-9D3D-ACABA005EDBA}" type="slidenum">
              <a:rPr lang="en-US"/>
              <a:pPr/>
              <a:t>85</a:t>
            </a:fld>
            <a:endParaRPr lang="en-US"/>
          </a:p>
        </p:txBody>
      </p:sp>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p:txBody>
          <a:bodyPr/>
          <a:lstStyle/>
          <a:p>
            <a:r>
              <a:rPr lang="en-US" dirty="0"/>
              <a:t>Components of the classic Morris experiment. (A) A </a:t>
            </a:r>
            <a:r>
              <a:rPr lang="en-US" dirty="0" err="1"/>
              <a:t>cannula</a:t>
            </a:r>
            <a:r>
              <a:rPr lang="en-US" dirty="0"/>
              <a:t> was implanted into the ventricles of the rat’s brain and attached to a time-release pellet that contained the NMDA receptor antagonist, APV. (B) Rats were trained on the place-learning version of the water-escape task. (C) Rats infused with APV could not sustain LTP in the dentate </a:t>
            </a:r>
            <a:r>
              <a:rPr lang="en-US" dirty="0" err="1"/>
              <a:t>gyrus</a:t>
            </a:r>
            <a:r>
              <a:rPr lang="en-US" dirty="0"/>
              <a:t>. (D) Rats injected with APV were impaired in learning the location of the hidden platform. (E) Control rats selectively searched the quadrant that contained the platform during training, but rats injected with APV did not. T = training quadrant; A = adjacent quadrant; O = opposite quadrant.</a:t>
            </a:r>
          </a:p>
        </p:txBody>
      </p:sp>
    </p:spTree>
    <p:extLst>
      <p:ext uri="{BB962C8B-B14F-4D97-AF65-F5344CB8AC3E}">
        <p14:creationId xmlns:p14="http://schemas.microsoft.com/office/powerpoint/2010/main" val="5472889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0F974D2B-386F-4B53-A0EC-0071D589697E}" type="slidenum">
              <a:rPr lang="en-US"/>
              <a:pPr/>
              <a:t>86</a:t>
            </a:fld>
            <a:endParaRPr lang="en-US"/>
          </a:p>
        </p:txBody>
      </p:sp>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p:txBody>
          <a:bodyPr/>
          <a:lstStyle/>
          <a:p>
            <a:r>
              <a:rPr lang="en-US" b="0" dirty="0"/>
              <a:t>C</a:t>
            </a:r>
            <a:r>
              <a:rPr lang="en-US" dirty="0"/>
              <a:t>omponents of the classic Morris experiment. (A) A </a:t>
            </a:r>
            <a:r>
              <a:rPr lang="en-US" dirty="0" err="1"/>
              <a:t>cannula</a:t>
            </a:r>
            <a:r>
              <a:rPr lang="en-US" dirty="0"/>
              <a:t> was implanted into the ventricles of the rat’s brain and attached to a time-release pellet that contained the NMDA receptor antagonist, APV. (B) Rats were trained on the place-learning version of the water-escape task. (C) Rats infused with APV could not sustain LTP in the dentate </a:t>
            </a:r>
            <a:r>
              <a:rPr lang="en-US" dirty="0" err="1"/>
              <a:t>gyrus</a:t>
            </a:r>
            <a:r>
              <a:rPr lang="en-US" dirty="0"/>
              <a:t>. (D) Rats injected with APV were impaired in learning the location of the hidden platform. (E) Control rats selectively searched the quadrant that contained the platform during training, but rats injected with APV did not. T = training quadrant; A = adjacent quadrant; O = opposite quadrant.</a:t>
            </a:r>
          </a:p>
        </p:txBody>
      </p:sp>
    </p:spTree>
    <p:extLst>
      <p:ext uri="{BB962C8B-B14F-4D97-AF65-F5344CB8AC3E}">
        <p14:creationId xmlns:p14="http://schemas.microsoft.com/office/powerpoint/2010/main" val="40291536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39885169-B69C-40D5-8888-272981563645}" type="slidenum">
              <a:rPr lang="en-US"/>
              <a:pPr/>
              <a:t>88</a:t>
            </a:fld>
            <a:endParaRPr lang="en-US"/>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p:txBody>
          <a:bodyPr/>
          <a:lstStyle/>
          <a:p>
            <a:r>
              <a:rPr lang="en-US" dirty="0"/>
              <a:t>NMDA receptors are composed of four subunits. All functional NMDA receptors contain NR1 subunits. There are a variety of NR2 subunits. This figure illustrates NMDA-receptor complexes composed of NR1–NR2A and NR1–NR2B subunits.</a:t>
            </a:r>
          </a:p>
        </p:txBody>
      </p:sp>
    </p:spTree>
    <p:extLst>
      <p:ext uri="{BB962C8B-B14F-4D97-AF65-F5344CB8AC3E}">
        <p14:creationId xmlns:p14="http://schemas.microsoft.com/office/powerpoint/2010/main" val="16213898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1E529BB8-E5C7-40F2-855D-AB4B06A19B16}" type="slidenum">
              <a:rPr lang="en-US"/>
              <a:pPr/>
              <a:t>89</a:t>
            </a:fld>
            <a:endParaRPr lang="en-US"/>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r>
              <a:rPr lang="en-US" dirty="0"/>
              <a:t>(A) This photomicrograph shows a section of a normal hippocampus (left section) that has been stained to reveal the presence of the NR1 subunit. Note that the NR1 subunit is absent in the CA1 region of the section taken from the genetically engineered mouse, called a CA1 knockout or CA1KO (right section), but is present in the dentate </a:t>
            </a:r>
            <a:r>
              <a:rPr lang="en-US" dirty="0" err="1"/>
              <a:t>gyrus</a:t>
            </a:r>
            <a:r>
              <a:rPr lang="en-US" dirty="0"/>
              <a:t> (DG). (B) LTP cannot be induced in CA1 in slices taken from mice lacking the NR1 subunit. (C) LTP can be induced in the dentate </a:t>
            </a:r>
            <a:r>
              <a:rPr lang="en-US" dirty="0" err="1"/>
              <a:t>gyrus</a:t>
            </a:r>
            <a:r>
              <a:rPr lang="en-US" dirty="0"/>
              <a:t> in slices taken from the genetically engineered mice because the NR1 subunit is still present. (D) The CA1KO mice are impaired on the place-learning version of the Morris water-escape task. (E) These mice also do not selectively search the training quadrant on the probe trial. (After </a:t>
            </a:r>
            <a:r>
              <a:rPr lang="en-US" dirty="0" err="1"/>
              <a:t>Tsien</a:t>
            </a:r>
            <a:r>
              <a:rPr lang="en-US" dirty="0"/>
              <a:t> et al., 1996.)</a:t>
            </a:r>
          </a:p>
        </p:txBody>
      </p:sp>
    </p:spTree>
    <p:extLst>
      <p:ext uri="{BB962C8B-B14F-4D97-AF65-F5344CB8AC3E}">
        <p14:creationId xmlns:p14="http://schemas.microsoft.com/office/powerpoint/2010/main" val="16969286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36C12E30-029C-4709-8706-CCF13D930571}" type="slidenum">
              <a:rPr lang="en-US"/>
              <a:pPr/>
              <a:t>90</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r>
              <a:rPr lang="en-US" dirty="0"/>
              <a:t>(A) This photomicrograph shows a section of a normal hippocampus (left section) that has been stained to reveal the presence of the NR1 subunit. Note that the NR1 subunit is absent in the CA1 region of the section taken from the genetically engineered mouse, called a CA1 knockout or CA1KO (right section), but is present in the dentate </a:t>
            </a:r>
            <a:r>
              <a:rPr lang="en-US" dirty="0" err="1"/>
              <a:t>gyrus</a:t>
            </a:r>
            <a:r>
              <a:rPr lang="en-US" dirty="0"/>
              <a:t> (DG). (B) LTP cannot be induced in CA1 in slices taken from mice lacking the NR1 subunit. (C) LTP can be induced in the dentate </a:t>
            </a:r>
            <a:r>
              <a:rPr lang="en-US" dirty="0" err="1"/>
              <a:t>gyrus</a:t>
            </a:r>
            <a:r>
              <a:rPr lang="en-US" dirty="0"/>
              <a:t> in slices taken from the genetically engineered mice because the NR1 subunit is still present. (D) The CA1KO mice are impaired on the place-learning version of the Morris water-escape task. (E) These mice also do not selectively search the training quadrant on the probe trial. (After </a:t>
            </a:r>
            <a:r>
              <a:rPr lang="en-US" dirty="0" err="1"/>
              <a:t>Tsien</a:t>
            </a:r>
            <a:r>
              <a:rPr lang="en-US" dirty="0"/>
              <a:t> et al., 1996.)</a:t>
            </a:r>
          </a:p>
        </p:txBody>
      </p:sp>
    </p:spTree>
    <p:extLst>
      <p:ext uri="{BB962C8B-B14F-4D97-AF65-F5344CB8AC3E}">
        <p14:creationId xmlns:p14="http://schemas.microsoft.com/office/powerpoint/2010/main" val="20807690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95FE8B01-11C2-441B-A974-804732D77D38}" type="slidenum">
              <a:rPr lang="en-US"/>
              <a:pPr/>
              <a:t>91</a:t>
            </a:fld>
            <a:endParaRPr 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r>
              <a:rPr lang="en-US" dirty="0"/>
              <a:t>(A) This photomicrograph shows a section of a normal hippocampus (left section) that has been stained to reveal the presence of the NR1 subunit. Note that the NR1 subunit is absent in the CA1 region of the section taken from the genetically engineered mouse, called a CA1 knockout or CA1KO (right section), but is present in the dentate </a:t>
            </a:r>
            <a:r>
              <a:rPr lang="en-US" dirty="0" err="1"/>
              <a:t>gyrus</a:t>
            </a:r>
            <a:r>
              <a:rPr lang="en-US" dirty="0"/>
              <a:t> (DG). (B) LTP cannot be induced in CA1 in slices taken from mice lacking the NR1 subunit. (C) LTP can be induced in the dentate </a:t>
            </a:r>
            <a:r>
              <a:rPr lang="en-US" dirty="0" err="1"/>
              <a:t>gyrus</a:t>
            </a:r>
            <a:r>
              <a:rPr lang="en-US" dirty="0"/>
              <a:t> in slices taken from the genetically engineered mice because the NR1 subunit is still present. (D) The CA1KO mice are impaired on the place-learning version of the Morris water-escape task. (E) These mice also do not selectively search the training quadrant on the probe trial. (After </a:t>
            </a:r>
            <a:r>
              <a:rPr lang="en-US" dirty="0" err="1"/>
              <a:t>Tsien</a:t>
            </a:r>
            <a:r>
              <a:rPr lang="en-US" dirty="0"/>
              <a:t> et al., 1996.)</a:t>
            </a:r>
          </a:p>
        </p:txBody>
      </p:sp>
    </p:spTree>
    <p:extLst>
      <p:ext uri="{BB962C8B-B14F-4D97-AF65-F5344CB8AC3E}">
        <p14:creationId xmlns:p14="http://schemas.microsoft.com/office/powerpoint/2010/main" val="19903590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C3BBE53A-0A10-42B8-98B6-415653D677F7}" type="slidenum">
              <a:rPr lang="en-US"/>
              <a:pPr/>
              <a:t>92</a:t>
            </a:fld>
            <a:endParaRPr lang="en-US"/>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987207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2EDBA8-D06A-4A35-9AEF-405D0A3DCE29}" type="slidenum">
              <a:rPr lang="en-US"/>
              <a:pPr/>
              <a:t>13</a:t>
            </a:fld>
            <a:endParaRPr lang="en-US"/>
          </a:p>
        </p:txBody>
      </p:sp>
      <p:sp>
        <p:nvSpPr>
          <p:cNvPr id="294914" name="Rectangle 2"/>
          <p:cNvSpPr>
            <a:spLocks noGrp="1" noRot="1" noChangeAspect="1" noChangeArrowheads="1" noTextEdit="1"/>
          </p:cNvSpPr>
          <p:nvPr>
            <p:ph type="sldImg"/>
          </p:nvPr>
        </p:nvSpPr>
        <p:spPr>
          <a:ln/>
        </p:spPr>
      </p:sp>
      <p:sp>
        <p:nvSpPr>
          <p:cNvPr id="2949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CA7BD646-2F0D-40AE-A636-E7255017B285}" type="slidenum">
              <a:rPr lang="en-US"/>
              <a:pPr/>
              <a:t>93</a:t>
            </a:fld>
            <a:endParaRPr lang="en-US"/>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p:txBody>
          <a:bodyPr/>
          <a:lstStyle/>
          <a:p>
            <a:r>
              <a:rPr lang="en-US" dirty="0"/>
              <a:t>In the </a:t>
            </a:r>
            <a:r>
              <a:rPr lang="en-US" dirty="0" err="1"/>
              <a:t>Doogie</a:t>
            </a:r>
            <a:r>
              <a:rPr lang="en-US" dirty="0"/>
              <a:t> mouse, the NR1–NR2B NMDA complex is </a:t>
            </a:r>
            <a:r>
              <a:rPr lang="en-US" dirty="0" err="1"/>
              <a:t>overexpressed</a:t>
            </a:r>
            <a:r>
              <a:rPr lang="en-US" dirty="0"/>
              <a:t> in several regions of the brain, including the cortex, hippocampus, and </a:t>
            </a:r>
            <a:r>
              <a:rPr lang="en-US" dirty="0" err="1"/>
              <a:t>amygdala</a:t>
            </a:r>
            <a:r>
              <a:rPr lang="en-US" dirty="0"/>
              <a:t>. (A) Slices from the </a:t>
            </a:r>
            <a:r>
              <a:rPr lang="en-US" dirty="0" err="1"/>
              <a:t>Doogie</a:t>
            </a:r>
            <a:r>
              <a:rPr lang="en-US" dirty="0"/>
              <a:t> mouse show enhanced LTP. (B) The </a:t>
            </a:r>
            <a:r>
              <a:rPr lang="en-US" dirty="0" err="1"/>
              <a:t>Doogie</a:t>
            </a:r>
            <a:r>
              <a:rPr lang="en-US" dirty="0"/>
              <a:t> mouse shows a stable and enhanced memory for a contextual fear-conditioning experience. (Photo provided by J. Z. </a:t>
            </a:r>
            <a:r>
              <a:rPr lang="en-US" dirty="0" err="1"/>
              <a:t>Tsien</a:t>
            </a:r>
            <a:r>
              <a:rPr lang="en-US" dirty="0"/>
              <a:t>.)</a:t>
            </a:r>
          </a:p>
        </p:txBody>
      </p:sp>
    </p:spTree>
    <p:extLst>
      <p:ext uri="{BB962C8B-B14F-4D97-AF65-F5344CB8AC3E}">
        <p14:creationId xmlns:p14="http://schemas.microsoft.com/office/powerpoint/2010/main" val="27454243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2EB6DF6D-4661-4E2B-8943-32C97745375F}" type="slidenum">
              <a:rPr lang="en-US"/>
              <a:pPr/>
              <a:t>94</a:t>
            </a:fld>
            <a:endParaRPr lang="en-US"/>
          </a:p>
        </p:txBody>
      </p:sp>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288812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10A96874-5910-4AD0-95BA-5C1D04556DCB}" type="slidenum">
              <a:rPr lang="en-US"/>
              <a:pPr/>
              <a:t>95</a:t>
            </a:fld>
            <a:endParaRPr lang="en-US"/>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309551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916BE9E3-9373-4EA9-8D74-C8364DDD9DDE}" type="slidenum">
              <a:rPr lang="en-US"/>
              <a:pPr/>
              <a:t>96</a:t>
            </a:fld>
            <a:endParaRPr lang="en-US"/>
          </a:p>
        </p:txBody>
      </p:sp>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p:txBody>
          <a:bodyPr/>
          <a:lstStyle/>
          <a:p>
            <a:r>
              <a:rPr lang="en-US" dirty="0" err="1"/>
              <a:t>Malinow</a:t>
            </a:r>
            <a:r>
              <a:rPr lang="en-US" dirty="0"/>
              <a:t> and his colleagues used a special technique to insert modified glutamate receptors, GluR1, into the lateral </a:t>
            </a:r>
            <a:r>
              <a:rPr lang="en-US" dirty="0" err="1"/>
              <a:t>amygdala</a:t>
            </a:r>
            <a:r>
              <a:rPr lang="en-US" dirty="0"/>
              <a:t>. (A) These receptors were labeled with a fluorescent molecule and could be visualized. (B) Rats with these fluorescent-tag AMPA receptors were tested for fear of a tone paired with shock or tested for fear of a tone unpaired with shock. Rats in the paired condition displayed fear to the tone. The rats were then sacrificed and slices were taken from their brains. An analysis of these slices revealed fear conditioning had driven the GluR1 AMPA receptors into the spines. (C) Schematic representation of the distribution of the GluR1 receptors prior to training. (D) After the training, rats in the paired condition had more GluR1 receptors trafficked into the plasma membrane than rats in the unpaired condition. These results indicate that a behavioral experience that produces fear conditioning also drives AMPA receptors into the synapse. (After </a:t>
            </a:r>
            <a:r>
              <a:rPr lang="en-US" dirty="0" err="1"/>
              <a:t>Rumpel</a:t>
            </a:r>
            <a:r>
              <a:rPr lang="en-US" dirty="0"/>
              <a:t> et al., 2005.)</a:t>
            </a:r>
          </a:p>
        </p:txBody>
      </p:sp>
    </p:spTree>
    <p:extLst>
      <p:ext uri="{BB962C8B-B14F-4D97-AF65-F5344CB8AC3E}">
        <p14:creationId xmlns:p14="http://schemas.microsoft.com/office/powerpoint/2010/main" val="7206595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CF70C9E8-265D-4710-914E-58C7F2C022A1}" type="slidenum">
              <a:rPr lang="en-US"/>
              <a:pPr/>
              <a:t>97</a:t>
            </a:fld>
            <a:endParaRPr lang="en-US"/>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p:txBody>
          <a:bodyPr/>
          <a:lstStyle/>
          <a:p>
            <a:r>
              <a:rPr lang="en-US" dirty="0"/>
              <a:t>(A) Modified nonfunctional GluR1 receptors are injected into the lateral </a:t>
            </a:r>
            <a:r>
              <a:rPr lang="en-US" dirty="0" err="1"/>
              <a:t>amygdala</a:t>
            </a:r>
            <a:r>
              <a:rPr lang="en-US" dirty="0"/>
              <a:t>. These modified receptors compete with endogenous functional GluR1 receptors for trafficking into spines. (B) Rats injected with this receptor display impaired fear conditioning to a tone paired with shock. (C) Slices from animals injected with the modified receptor cannot sustain LTP induced in the lateral </a:t>
            </a:r>
            <a:r>
              <a:rPr lang="en-US" dirty="0" err="1"/>
              <a:t>amygdala</a:t>
            </a:r>
            <a:r>
              <a:rPr lang="en-US" dirty="0"/>
              <a:t>. (After </a:t>
            </a:r>
            <a:r>
              <a:rPr lang="en-US" dirty="0" err="1"/>
              <a:t>Rumpel</a:t>
            </a:r>
            <a:r>
              <a:rPr lang="en-US" dirty="0"/>
              <a:t> et al., 2006.)</a:t>
            </a:r>
          </a:p>
        </p:txBody>
      </p:sp>
    </p:spTree>
    <p:extLst>
      <p:ext uri="{BB962C8B-B14F-4D97-AF65-F5344CB8AC3E}">
        <p14:creationId xmlns:p14="http://schemas.microsoft.com/office/powerpoint/2010/main" val="38222814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15C9EE18-9D12-49B1-8588-023D48B0BCDB}" type="slidenum">
              <a:rPr lang="en-US"/>
              <a:pPr/>
              <a:t>98</a:t>
            </a:fld>
            <a:endParaRPr lang="en-US"/>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p:txBody>
          <a:bodyPr/>
          <a:lstStyle/>
          <a:p>
            <a:r>
              <a:rPr lang="en-US" dirty="0"/>
              <a:t>(A) When glutamate binds to AMPA receptors the conductance channel is briefly opened and this allows positive ions to enter. (B) When </a:t>
            </a:r>
            <a:r>
              <a:rPr lang="en-US" dirty="0" err="1"/>
              <a:t>ampakines</a:t>
            </a:r>
            <a:r>
              <a:rPr lang="en-US" dirty="0"/>
              <a:t> and glutamate both bind to the AMPA receptor, the channel stays open longer and therefore more ions enter and the synaptic response is enhanced. (C) </a:t>
            </a:r>
            <a:r>
              <a:rPr lang="en-US" dirty="0" err="1"/>
              <a:t>Ampakines</a:t>
            </a:r>
            <a:r>
              <a:rPr lang="en-US" dirty="0"/>
              <a:t> enhance the rate of auditory fear conditioning.</a:t>
            </a:r>
          </a:p>
        </p:txBody>
      </p:sp>
    </p:spTree>
    <p:extLst>
      <p:ext uri="{BB962C8B-B14F-4D97-AF65-F5344CB8AC3E}">
        <p14:creationId xmlns:p14="http://schemas.microsoft.com/office/powerpoint/2010/main" val="41931533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0FBE61A3-324B-46C9-8385-8673602E9E4C}" type="slidenum">
              <a:rPr lang="en-US"/>
              <a:pPr/>
              <a:t>99</a:t>
            </a:fld>
            <a:endParaRPr lang="en-US"/>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p:txBody>
          <a:bodyPr/>
          <a:lstStyle/>
          <a:p>
            <a:r>
              <a:rPr lang="en-US" dirty="0"/>
              <a:t>The top of this figure is a schematic of the arena Morris and his colleagues used to study the role of glutamate receptors in the acquisition and retrieval of a memory for the location of flavored food pellets. On the retrieval test, the two sand wells that contained the flavored pellets on the acquisition trial were uncovered. The rat was fed one of the pellets in the release point. Its task was to remember which sand well contained that pellet during acquisition. When given before acquisition, both APV and CNQX interfered with establishing the food-location memory. However, only CNQX, the AMPA receptor antagonist, interfered with the retrieval of the memory. Con = control group. (After Day et al., 2003.)</a:t>
            </a:r>
          </a:p>
        </p:txBody>
      </p:sp>
    </p:spTree>
    <p:extLst>
      <p:ext uri="{BB962C8B-B14F-4D97-AF65-F5344CB8AC3E}">
        <p14:creationId xmlns:p14="http://schemas.microsoft.com/office/powerpoint/2010/main" val="3110972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761BD4-8A86-45FE-AFE2-E50DBB7BC13C}" type="slidenum">
              <a:rPr lang="en-US"/>
              <a:pPr/>
              <a:t>14</a:t>
            </a:fld>
            <a:endParaRPr lang="en-US"/>
          </a:p>
        </p:txBody>
      </p:sp>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637A31-5F5E-4F0A-BE87-9F1EEE39E818}" type="slidenum">
              <a:rPr lang="en-US"/>
              <a:pPr/>
              <a:t>15</a:t>
            </a:fld>
            <a:endParaRPr lang="en-US"/>
          </a:p>
        </p:txBody>
      </p:sp>
      <p:sp>
        <p:nvSpPr>
          <p:cNvPr id="300034" name="Rectangle 2"/>
          <p:cNvSpPr>
            <a:spLocks noGrp="1" noRot="1" noChangeAspect="1" noChangeArrowheads="1" noTextEdit="1"/>
          </p:cNvSpPr>
          <p:nvPr>
            <p:ph type="sldImg"/>
          </p:nvPr>
        </p:nvSpPr>
        <p:spPr>
          <a:ln/>
        </p:spPr>
      </p:sp>
      <p:sp>
        <p:nvSpPr>
          <p:cNvPr id="3000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7A2D820-9651-4228-A05A-D27CDE61E919}" type="slidenum">
              <a:rPr lang="en-US"/>
              <a:pPr/>
              <a:t>16</a:t>
            </a:fld>
            <a:endParaRPr lang="en-US"/>
          </a:p>
        </p:txBody>
      </p:sp>
      <p:sp>
        <p:nvSpPr>
          <p:cNvPr id="301058" name="Rectangle 2"/>
          <p:cNvSpPr>
            <a:spLocks noGrp="1" noRot="1" noChangeAspect="1" noChangeArrowheads="1" noTextEdit="1"/>
          </p:cNvSpPr>
          <p:nvPr>
            <p:ph type="sldImg"/>
          </p:nvPr>
        </p:nvSpPr>
        <p:spPr>
          <a:ln/>
        </p:spPr>
      </p:sp>
      <p:sp>
        <p:nvSpPr>
          <p:cNvPr id="3010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563E76-B5AF-4581-A6D2-C92BBACBDDC0}" type="slidenum">
              <a:rPr lang="en-US"/>
              <a:pPr/>
              <a:t>17</a:t>
            </a:fld>
            <a:endParaRPr lang="en-US"/>
          </a:p>
        </p:txBody>
      </p:sp>
      <p:sp>
        <p:nvSpPr>
          <p:cNvPr id="302082" name="Rectangle 2"/>
          <p:cNvSpPr>
            <a:spLocks noGrp="1" noRot="1" noChangeAspect="1" noChangeArrowheads="1" noTextEdit="1"/>
          </p:cNvSpPr>
          <p:nvPr>
            <p:ph type="sldImg"/>
          </p:nvPr>
        </p:nvSpPr>
        <p:spPr>
          <a:ln/>
        </p:spPr>
      </p:sp>
      <p:sp>
        <p:nvSpPr>
          <p:cNvPr id="3020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EF6751-DA0E-477F-85B0-889352D5AE43}" type="slidenum">
              <a:rPr lang="en-US"/>
              <a:pPr/>
              <a:t>18</a:t>
            </a:fld>
            <a:endParaRPr lang="en-US"/>
          </a:p>
        </p:txBody>
      </p:sp>
      <p:sp>
        <p:nvSpPr>
          <p:cNvPr id="303106" name="Rectangle 2"/>
          <p:cNvSpPr>
            <a:spLocks noGrp="1" noRot="1" noChangeAspect="1" noChangeArrowheads="1" noTextEdit="1"/>
          </p:cNvSpPr>
          <p:nvPr>
            <p:ph type="sldImg"/>
          </p:nvPr>
        </p:nvSpPr>
        <p:spPr>
          <a:ln/>
        </p:spPr>
      </p:sp>
      <p:sp>
        <p:nvSpPr>
          <p:cNvPr id="303107"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DB3ECC2E-C8AF-45F3-BCF5-30D3E83B4680}" type="datetimeFigureOut">
              <a:rPr lang="en-GB" smtClean="0"/>
              <a:pPr/>
              <a:t>01/03/2024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8E1CBCE-5303-4857-B50D-4AD0F379CAEC}"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B3ECC2E-C8AF-45F3-BCF5-30D3E83B4680}" type="datetimeFigureOut">
              <a:rPr lang="en-GB" smtClean="0"/>
              <a:pPr/>
              <a:t>01/03/2024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8E1CBCE-5303-4857-B50D-4AD0F379CAEC}"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B3ECC2E-C8AF-45F3-BCF5-30D3E83B4680}" type="datetimeFigureOut">
              <a:rPr lang="en-GB" smtClean="0"/>
              <a:pPr/>
              <a:t>01/03/2024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8E1CBCE-5303-4857-B50D-4AD0F379CAEC}" type="slidenum">
              <a:rPr lang="en-GB" smtClean="0"/>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44475"/>
            <a:ext cx="8385175" cy="1431925"/>
          </a:xfrm>
        </p:spPr>
        <p:txBody>
          <a:bodyPr/>
          <a:lstStyle/>
          <a:p>
            <a:r>
              <a:rPr lang="en-US"/>
              <a:t>Click to edit Master title style</a:t>
            </a:r>
            <a:endParaRPr lang="en-GB"/>
          </a:p>
        </p:txBody>
      </p:sp>
      <p:sp>
        <p:nvSpPr>
          <p:cNvPr id="3" name="Text Placeholder 2"/>
          <p:cNvSpPr>
            <a:spLocks noGrp="1"/>
          </p:cNvSpPr>
          <p:nvPr>
            <p:ph type="body" sz="half" idx="1"/>
          </p:nvPr>
        </p:nvSpPr>
        <p:spPr>
          <a:xfrm>
            <a:off x="838200" y="1905000"/>
            <a:ext cx="3927475"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lipArt Placeholder 3"/>
          <p:cNvSpPr>
            <a:spLocks noGrp="1"/>
          </p:cNvSpPr>
          <p:nvPr>
            <p:ph type="clipArt" sz="half" idx="2"/>
          </p:nvPr>
        </p:nvSpPr>
        <p:spPr>
          <a:xfrm>
            <a:off x="4918075" y="1905000"/>
            <a:ext cx="3927475" cy="4191000"/>
          </a:xfrm>
        </p:spPr>
        <p:txBody>
          <a:bodyPr/>
          <a:lstStyle/>
          <a:p>
            <a:endParaRPr lang="en-GB"/>
          </a:p>
        </p:txBody>
      </p:sp>
      <p:sp>
        <p:nvSpPr>
          <p:cNvPr id="5" name="Date Placeholder 4"/>
          <p:cNvSpPr>
            <a:spLocks noGrp="1"/>
          </p:cNvSpPr>
          <p:nvPr>
            <p:ph type="dt" sz="half" idx="10"/>
          </p:nvPr>
        </p:nvSpPr>
        <p:spPr>
          <a:xfrm>
            <a:off x="838200" y="6245225"/>
            <a:ext cx="1901825" cy="476250"/>
          </a:xfrm>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a:xfrm>
            <a:off x="3429000" y="6245225"/>
            <a:ext cx="2895600" cy="476250"/>
          </a:xfrm>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a:xfrm>
            <a:off x="6937375" y="6245225"/>
            <a:ext cx="1901825" cy="476250"/>
          </a:xfr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49C5D09-B7DF-4866-BF92-4769F7557F41}"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6516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B3ECC2E-C8AF-45F3-BCF5-30D3E83B4680}" type="datetimeFigureOut">
              <a:rPr lang="en-GB" smtClean="0"/>
              <a:pPr/>
              <a:t>01/03/2024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8E1CBCE-5303-4857-B50D-4AD0F379CAEC}"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3ECC2E-C8AF-45F3-BCF5-30D3E83B4680}" type="datetimeFigureOut">
              <a:rPr lang="en-GB" smtClean="0"/>
              <a:pPr/>
              <a:t>01/03/2024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8E1CBCE-5303-4857-B50D-4AD0F379CAEC}"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DB3ECC2E-C8AF-45F3-BCF5-30D3E83B4680}" type="datetimeFigureOut">
              <a:rPr lang="en-GB" smtClean="0"/>
              <a:pPr/>
              <a:t>01/03/2024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8E1CBCE-5303-4857-B50D-4AD0F379CAEC}"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DB3ECC2E-C8AF-45F3-BCF5-30D3E83B4680}" type="datetimeFigureOut">
              <a:rPr lang="en-GB" smtClean="0"/>
              <a:pPr/>
              <a:t>01/03/2024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8E1CBCE-5303-4857-B50D-4AD0F379CAEC}"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DB3ECC2E-C8AF-45F3-BCF5-30D3E83B4680}" type="datetimeFigureOut">
              <a:rPr lang="en-GB" smtClean="0"/>
              <a:pPr/>
              <a:t>01/03/2024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8E1CBCE-5303-4857-B50D-4AD0F379CAEC}"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ECC2E-C8AF-45F3-BCF5-30D3E83B4680}" type="datetimeFigureOut">
              <a:rPr lang="en-GB" smtClean="0"/>
              <a:pPr/>
              <a:t>01/03/2024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8E1CBCE-5303-4857-B50D-4AD0F379CAEC}"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3ECC2E-C8AF-45F3-BCF5-30D3E83B4680}" type="datetimeFigureOut">
              <a:rPr lang="en-GB" smtClean="0"/>
              <a:pPr/>
              <a:t>01/03/2024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8E1CBCE-5303-4857-B50D-4AD0F379CAEC}"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3ECC2E-C8AF-45F3-BCF5-30D3E83B4680}" type="datetimeFigureOut">
              <a:rPr lang="en-GB" smtClean="0"/>
              <a:pPr/>
              <a:t>01/03/2024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8E1CBCE-5303-4857-B50D-4AD0F379CAEC}"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3ECC2E-C8AF-45F3-BCF5-30D3E83B4680}" type="datetimeFigureOut">
              <a:rPr lang="en-GB" smtClean="0"/>
              <a:pPr/>
              <a:t>01/03/2024</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E1CBCE-5303-4857-B50D-4AD0F379CAEC}"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17.emf"/><Relationship Id="rId4" Type="http://schemas.openxmlformats.org/officeDocument/2006/relationships/oleObject" Target="../embeddings/oleObject1.bin"/></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9.emf"/><Relationship Id="rId5" Type="http://schemas.openxmlformats.org/officeDocument/2006/relationships/oleObject" Target="../embeddings/oleObject2.bin"/><Relationship Id="rId4" Type="http://schemas.openxmlformats.org/officeDocument/2006/relationships/image" Target="../media/image30.png"/></Relationships>
</file>

<file path=ppt/slides/_rels/slide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en.wikipedia.org/wiki/File:CajalHippocampus_(modified).png" TargetMode="External"/><Relationship Id="rId1" Type="http://schemas.openxmlformats.org/officeDocument/2006/relationships/slideLayout" Target="../slideLayouts/slideLayout4.xml"/><Relationship Id="rId5" Type="http://schemas.openxmlformats.org/officeDocument/2006/relationships/image" Target="../media/image43.jpeg"/><Relationship Id="rId4" Type="http://schemas.openxmlformats.org/officeDocument/2006/relationships/hyperlink" Target="http://www.google.com/url?sa=i&amp;rct=j&amp;q=&amp;esrc=s&amp;source=images&amp;cd=&amp;cad=rja&amp;uact=8&amp;ved=0ahUKEwjYo7CRpO3ZAhVEp48KHRn8Cl4QjRwIBg&amp;url=http://isciencemag.co.uk/features/memory-maketh-man/&amp;psig=AOvVaw2JDKca3lrrjvO1N5vB4Mp3&amp;ust=1521167342534002" TargetMode="External"/></Relationships>
</file>

<file path=ppt/slides/_rels/slide84.xml.rels><?xml version="1.0" encoding="UTF-8" standalone="yes"?>
<Relationships xmlns="http://schemas.openxmlformats.org/package/2006/relationships"><Relationship Id="rId8" Type="http://schemas.openxmlformats.org/officeDocument/2006/relationships/hyperlink" Target="https://en.wikipedia.org/wiki/File:LTP_Third_Stage.png" TargetMode="External"/><Relationship Id="rId3" Type="http://schemas.openxmlformats.org/officeDocument/2006/relationships/image" Target="../media/image44.jpeg"/><Relationship Id="rId7"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en.wikipedia.org/wiki/File:LTP_Second_Stage.png" TargetMode="External"/><Relationship Id="rId11" Type="http://schemas.openxmlformats.org/officeDocument/2006/relationships/image" Target="../media/image48.png"/><Relationship Id="rId5" Type="http://schemas.openxmlformats.org/officeDocument/2006/relationships/image" Target="../media/image45.png"/><Relationship Id="rId10" Type="http://schemas.openxmlformats.org/officeDocument/2006/relationships/hyperlink" Target="https://en.wikipedia.org/wiki/File:LTP_Fourth_Stage.png" TargetMode="External"/><Relationship Id="rId4" Type="http://schemas.openxmlformats.org/officeDocument/2006/relationships/hyperlink" Target="https://en.wikipedia.org/wiki/File:LTP_First_Stage.png" TargetMode="External"/><Relationship Id="rId9" Type="http://schemas.openxmlformats.org/officeDocument/2006/relationships/image" Target="../media/image47.png"/></Relationships>
</file>

<file path=ppt/slides/_rels/slide8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50.jpeg"/></Relationships>
</file>

<file path=ppt/slides/_rels/slide8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en.wikipedia.org/wiki/File:Activated_NMDAR.svg" TargetMode="Externa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55.jpeg"/></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60.jpeg"/></Relationships>
</file>

<file path=ppt/slides/_rels/slide9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62.jpeg"/></Relationships>
</file>

<file path=ppt/slides/_rels/slide97.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notesSlide" Target="../notesSlides/notesSlide44.xml"/><Relationship Id="rId1" Type="http://schemas.openxmlformats.org/officeDocument/2006/relationships/slideLayout" Target="../slideLayouts/slideLayout6.xml"/><Relationship Id="rId5" Type="http://schemas.openxmlformats.org/officeDocument/2006/relationships/image" Target="../media/image65.jpeg"/><Relationship Id="rId4" Type="http://schemas.openxmlformats.org/officeDocument/2006/relationships/image" Target="../media/image64.jpeg"/></Relationships>
</file>

<file path=ppt/slides/_rels/slide9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a:t>
            </a:r>
            <a:endParaRPr lang="en-GB" dirty="0"/>
          </a:p>
        </p:txBody>
      </p:sp>
      <p:sp>
        <p:nvSpPr>
          <p:cNvPr id="5" name="Subtitle 4">
            <a:extLst>
              <a:ext uri="{FF2B5EF4-FFF2-40B4-BE49-F238E27FC236}">
                <a16:creationId xmlns:a16="http://schemas.microsoft.com/office/drawing/2014/main" id="{011FBB31-04BB-FC4B-B458-5AB5C411FBE3}"/>
              </a:ext>
            </a:extLst>
          </p:cNvPr>
          <p:cNvSpPr>
            <a:spLocks noGrp="1"/>
          </p:cNvSpPr>
          <p:nvPr>
            <p:ph type="subTitle" idx="1"/>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4"/>
          <p:cNvSpPr>
            <a:spLocks noGrp="1" noChangeArrowheads="1"/>
          </p:cNvSpPr>
          <p:nvPr>
            <p:ph type="title"/>
          </p:nvPr>
        </p:nvSpPr>
        <p:spPr/>
        <p:txBody>
          <a:bodyPr/>
          <a:lstStyle/>
          <a:p>
            <a:r>
              <a:rPr lang="en-US" dirty="0"/>
              <a:t>Other observations</a:t>
            </a:r>
          </a:p>
        </p:txBody>
      </p:sp>
      <p:sp>
        <p:nvSpPr>
          <p:cNvPr id="6150" name="Rectangle 6"/>
          <p:cNvSpPr>
            <a:spLocks noGrp="1" noChangeArrowheads="1"/>
          </p:cNvSpPr>
          <p:nvPr>
            <p:ph type="body" sz="half" idx="2"/>
          </p:nvPr>
        </p:nvSpPr>
        <p:spPr>
          <a:xfrm>
            <a:off x="5105400" y="1600200"/>
            <a:ext cx="3581400" cy="4525963"/>
          </a:xfrm>
        </p:spPr>
        <p:txBody>
          <a:bodyPr/>
          <a:lstStyle/>
          <a:p>
            <a:r>
              <a:rPr lang="en-US" sz="2400" dirty="0"/>
              <a:t>Recency effect should disappear with delay.</a:t>
            </a:r>
          </a:p>
          <a:p>
            <a:endParaRPr lang="en-US" sz="2400" dirty="0"/>
          </a:p>
          <a:p>
            <a:r>
              <a:rPr lang="en-US" sz="2400" dirty="0"/>
              <a:t>During delay, contents of STS should be lost</a:t>
            </a:r>
          </a:p>
        </p:txBody>
      </p:sp>
      <p:pic>
        <p:nvPicPr>
          <p:cNvPr id="6151" name="Picture 7"/>
          <p:cNvPicPr>
            <a:picLocks noChangeAspect="1" noChangeArrowheads="1"/>
          </p:cNvPicPr>
          <p:nvPr/>
        </p:nvPicPr>
        <p:blipFill>
          <a:blip r:embed="rId2" cstate="print">
            <a:lum contrast="6000"/>
          </a:blip>
          <a:srcRect/>
          <a:stretch>
            <a:fillRect/>
          </a:stretch>
        </p:blipFill>
        <p:spPr bwMode="auto">
          <a:xfrm>
            <a:off x="0" y="1524000"/>
            <a:ext cx="4953000" cy="4200525"/>
          </a:xfrm>
          <a:prstGeom prst="rect">
            <a:avLst/>
          </a:prstGeom>
          <a:noFill/>
          <a:ln w="9525">
            <a:noFill/>
            <a:miter lim="800000"/>
            <a:headEnd/>
            <a:tailEnd/>
          </a:ln>
          <a:effectLst/>
        </p:spPr>
      </p:pic>
      <p:sp>
        <p:nvSpPr>
          <p:cNvPr id="6152" name="Text Box 8"/>
          <p:cNvSpPr txBox="1">
            <a:spLocks noChangeArrowheads="1"/>
          </p:cNvSpPr>
          <p:nvPr/>
        </p:nvSpPr>
        <p:spPr bwMode="auto">
          <a:xfrm>
            <a:off x="1905000" y="6400800"/>
            <a:ext cx="1857375" cy="274638"/>
          </a:xfrm>
          <a:prstGeom prst="rect">
            <a:avLst/>
          </a:prstGeom>
          <a:noFill/>
          <a:ln w="9525">
            <a:noFill/>
            <a:miter lim="800000"/>
            <a:headEnd/>
            <a:tailEnd/>
          </a:ln>
          <a:effectLst/>
        </p:spPr>
        <p:txBody>
          <a:bodyPr wrap="none">
            <a:spAutoFit/>
          </a:bodyPr>
          <a:lstStyle/>
          <a:p>
            <a:r>
              <a:rPr lang="en-US" sz="1200"/>
              <a:t>(Glanzer &amp; Cunitz, 1966)</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p:txBody>
          <a:bodyPr/>
          <a:lstStyle/>
          <a:p>
            <a:r>
              <a:rPr lang="en-US" dirty="0"/>
              <a:t>The modal model’s components</a:t>
            </a:r>
          </a:p>
        </p:txBody>
      </p:sp>
      <p:sp>
        <p:nvSpPr>
          <p:cNvPr id="231427" name="Rectangle 3"/>
          <p:cNvSpPr>
            <a:spLocks noGrp="1" noChangeArrowheads="1"/>
          </p:cNvSpPr>
          <p:nvPr>
            <p:ph type="body" idx="1"/>
          </p:nvPr>
        </p:nvSpPr>
        <p:spPr/>
        <p:txBody>
          <a:bodyPr/>
          <a:lstStyle/>
          <a:p>
            <a:r>
              <a:rPr lang="en-US" dirty="0"/>
              <a:t>Views memory as composed of three relatively distinct stages </a:t>
            </a:r>
          </a:p>
        </p:txBody>
      </p:sp>
      <p:sp>
        <p:nvSpPr>
          <p:cNvPr id="231428" name="AutoShape 4"/>
          <p:cNvSpPr>
            <a:spLocks noChangeArrowheads="1"/>
          </p:cNvSpPr>
          <p:nvPr/>
        </p:nvSpPr>
        <p:spPr bwMode="auto">
          <a:xfrm>
            <a:off x="228600" y="2743200"/>
            <a:ext cx="2590800" cy="1752600"/>
          </a:xfrm>
          <a:prstGeom prst="pentagon">
            <a:avLst/>
          </a:prstGeom>
          <a:gradFill rotWithShape="1">
            <a:gsLst>
              <a:gs pos="0">
                <a:schemeClr val="accent1">
                  <a:gamma/>
                  <a:tint val="20392"/>
                  <a:invGamma/>
                </a:schemeClr>
              </a:gs>
              <a:gs pos="100000">
                <a:schemeClr val="accent1"/>
              </a:gs>
            </a:gsLst>
            <a:path path="shape">
              <a:fillToRect l="50000" t="50000" r="50000" b="50000"/>
            </a:path>
          </a:gradFill>
          <a:ln w="9525">
            <a:noFill/>
            <a:miter lim="800000"/>
            <a:headEnd/>
            <a:tailEnd/>
          </a:ln>
          <a:effectLst>
            <a:prstShdw prst="shdw12">
              <a:schemeClr val="bg2">
                <a:alpha val="50000"/>
              </a:schemeClr>
            </a:prstShdw>
          </a:effectLst>
        </p:spPr>
        <p:txBody>
          <a:bodyPr wrap="none" bIns="228600" anchor="ctr"/>
          <a:lstStyle/>
          <a:p>
            <a:pPr algn="ctr"/>
            <a:r>
              <a:rPr lang="en-US" sz="2800" b="1" dirty="0">
                <a:solidFill>
                  <a:schemeClr val="tx2"/>
                </a:solidFill>
              </a:rPr>
              <a:t>Sensory</a:t>
            </a:r>
          </a:p>
        </p:txBody>
      </p:sp>
      <p:sp>
        <p:nvSpPr>
          <p:cNvPr id="231429" name="AutoShape 5"/>
          <p:cNvSpPr>
            <a:spLocks noChangeArrowheads="1"/>
          </p:cNvSpPr>
          <p:nvPr/>
        </p:nvSpPr>
        <p:spPr bwMode="auto">
          <a:xfrm>
            <a:off x="2971800" y="3429000"/>
            <a:ext cx="2590800" cy="1752600"/>
          </a:xfrm>
          <a:prstGeom prst="pentagon">
            <a:avLst/>
          </a:prstGeom>
          <a:gradFill rotWithShape="1">
            <a:gsLst>
              <a:gs pos="0">
                <a:schemeClr val="hlink">
                  <a:gamma/>
                  <a:tint val="20392"/>
                  <a:invGamma/>
                </a:schemeClr>
              </a:gs>
              <a:gs pos="100000">
                <a:schemeClr val="hlink"/>
              </a:gs>
            </a:gsLst>
            <a:path path="shape">
              <a:fillToRect l="50000" t="50000" r="50000" b="50000"/>
            </a:path>
          </a:gradFill>
          <a:ln w="9525">
            <a:noFill/>
            <a:miter lim="800000"/>
            <a:headEnd/>
            <a:tailEnd/>
          </a:ln>
          <a:effectLst>
            <a:prstShdw prst="shdw12">
              <a:schemeClr val="bg2">
                <a:alpha val="50000"/>
              </a:schemeClr>
            </a:prstShdw>
          </a:effectLst>
        </p:spPr>
        <p:txBody>
          <a:bodyPr wrap="none" bIns="228600" anchor="ctr"/>
          <a:lstStyle/>
          <a:p>
            <a:pPr algn="ctr"/>
            <a:r>
              <a:rPr lang="en-US" sz="2800" b="1">
                <a:solidFill>
                  <a:schemeClr val="tx2"/>
                </a:solidFill>
              </a:rPr>
              <a:t>Short-Term</a:t>
            </a:r>
          </a:p>
        </p:txBody>
      </p:sp>
      <p:sp>
        <p:nvSpPr>
          <p:cNvPr id="231430" name="AutoShape 6"/>
          <p:cNvSpPr>
            <a:spLocks noChangeArrowheads="1"/>
          </p:cNvSpPr>
          <p:nvPr/>
        </p:nvSpPr>
        <p:spPr bwMode="auto">
          <a:xfrm>
            <a:off x="5638800" y="4648200"/>
            <a:ext cx="2590800" cy="1752600"/>
          </a:xfrm>
          <a:prstGeom prst="pentagon">
            <a:avLst/>
          </a:prstGeom>
          <a:gradFill rotWithShape="1">
            <a:gsLst>
              <a:gs pos="0">
                <a:schemeClr val="accent2">
                  <a:gamma/>
                  <a:tint val="20392"/>
                  <a:invGamma/>
                </a:schemeClr>
              </a:gs>
              <a:gs pos="100000">
                <a:schemeClr val="accent2"/>
              </a:gs>
            </a:gsLst>
            <a:path path="shape">
              <a:fillToRect l="50000" t="50000" r="50000" b="50000"/>
            </a:path>
          </a:gradFill>
          <a:ln w="9525">
            <a:noFill/>
            <a:miter lim="800000"/>
            <a:headEnd/>
            <a:tailEnd/>
          </a:ln>
          <a:effectLst>
            <a:prstShdw prst="shdw12">
              <a:schemeClr val="bg2">
                <a:alpha val="50000"/>
              </a:schemeClr>
            </a:prstShdw>
          </a:effectLst>
        </p:spPr>
        <p:txBody>
          <a:bodyPr wrap="none" bIns="228600" anchor="ctr"/>
          <a:lstStyle/>
          <a:p>
            <a:pPr algn="ctr"/>
            <a:r>
              <a:rPr lang="en-US" sz="2800" b="1">
                <a:solidFill>
                  <a:schemeClr val="tx2"/>
                </a:solidFill>
              </a:rPr>
              <a:t>Long-Term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ChangeArrowheads="1"/>
          </p:cNvSpPr>
          <p:nvPr>
            <p:ph type="title"/>
          </p:nvPr>
        </p:nvSpPr>
        <p:spPr/>
        <p:txBody>
          <a:bodyPr/>
          <a:lstStyle/>
          <a:p>
            <a:r>
              <a:rPr lang="en-US"/>
              <a:t>Sensory Memory</a:t>
            </a:r>
          </a:p>
        </p:txBody>
      </p:sp>
      <p:sp>
        <p:nvSpPr>
          <p:cNvPr id="223235" name="Rectangle 3"/>
          <p:cNvSpPr>
            <a:spLocks noGrp="1" noChangeArrowheads="1"/>
          </p:cNvSpPr>
          <p:nvPr>
            <p:ph type="body" idx="1"/>
          </p:nvPr>
        </p:nvSpPr>
        <p:spPr>
          <a:xfrm>
            <a:off x="609600" y="2176463"/>
            <a:ext cx="8001000" cy="3538537"/>
          </a:xfrm>
        </p:spPr>
        <p:txBody>
          <a:bodyPr/>
          <a:lstStyle/>
          <a:p>
            <a:r>
              <a:rPr lang="en-US"/>
              <a:t>Consists of a set of five registers (temporary storage places, one from each sense) for incoming sensory information from the physical environment until we attend to it, interpret it, and it proceeds to the next stage of memory (short-term memory)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title"/>
          </p:nvPr>
        </p:nvSpPr>
        <p:spPr/>
        <p:txBody>
          <a:bodyPr/>
          <a:lstStyle/>
          <a:p>
            <a:r>
              <a:rPr lang="en-US"/>
              <a:t>Iconic Memory</a:t>
            </a:r>
          </a:p>
        </p:txBody>
      </p:sp>
      <p:sp>
        <p:nvSpPr>
          <p:cNvPr id="232451" name="Rectangle 3"/>
          <p:cNvSpPr>
            <a:spLocks noGrp="1" noChangeArrowheads="1"/>
          </p:cNvSpPr>
          <p:nvPr>
            <p:ph type="body" idx="1"/>
          </p:nvPr>
        </p:nvSpPr>
        <p:spPr>
          <a:xfrm>
            <a:off x="1676400" y="1719263"/>
            <a:ext cx="7162800" cy="1557337"/>
          </a:xfrm>
        </p:spPr>
        <p:txBody>
          <a:bodyPr>
            <a:normAutofit lnSpcReduction="10000"/>
          </a:bodyPr>
          <a:lstStyle/>
          <a:p>
            <a:r>
              <a:rPr lang="en-US"/>
              <a:t>Is an exact copy of visual information </a:t>
            </a:r>
          </a:p>
          <a:p>
            <a:pPr lvl="1"/>
            <a:r>
              <a:rPr lang="en-US"/>
              <a:t>Less than a second in duration</a:t>
            </a:r>
          </a:p>
          <a:p>
            <a:pPr lvl="1"/>
            <a:r>
              <a:rPr lang="en-US"/>
              <a:t>Very large capacity</a:t>
            </a:r>
          </a:p>
        </p:txBody>
      </p:sp>
      <p:pic>
        <p:nvPicPr>
          <p:cNvPr id="232452" name="Picture 4" descr="movie projector"/>
          <p:cNvPicPr>
            <a:picLocks noChangeAspect="1" noChangeArrowheads="1"/>
          </p:cNvPicPr>
          <p:nvPr/>
        </p:nvPicPr>
        <p:blipFill>
          <a:blip r:embed="rId3" cstate="print"/>
          <a:srcRect/>
          <a:stretch>
            <a:fillRect/>
          </a:stretch>
        </p:blipFill>
        <p:spPr bwMode="auto">
          <a:xfrm>
            <a:off x="609600" y="3429000"/>
            <a:ext cx="1885950" cy="2857500"/>
          </a:xfrm>
          <a:prstGeom prst="rect">
            <a:avLst/>
          </a:prstGeom>
          <a:noFill/>
        </p:spPr>
      </p:pic>
      <p:sp>
        <p:nvSpPr>
          <p:cNvPr id="232453" name="Rectangle 5"/>
          <p:cNvSpPr>
            <a:spLocks noChangeArrowheads="1"/>
          </p:cNvSpPr>
          <p:nvPr/>
        </p:nvSpPr>
        <p:spPr bwMode="auto">
          <a:xfrm>
            <a:off x="2895600" y="3352800"/>
            <a:ext cx="5943600" cy="3200400"/>
          </a:xfrm>
          <a:prstGeom prst="rect">
            <a:avLst/>
          </a:prstGeom>
          <a:noFill/>
          <a:ln w="9525">
            <a:noFill/>
            <a:miter lim="800000"/>
            <a:headEnd/>
            <a:tailEnd/>
          </a:ln>
          <a:effectLst/>
        </p:spPr>
        <p:txBody>
          <a:bodyPr/>
          <a:lstStyle/>
          <a:p>
            <a:pPr marL="342900" indent="-342900">
              <a:spcBef>
                <a:spcPct val="20000"/>
              </a:spcBef>
              <a:buClr>
                <a:schemeClr val="tx2"/>
              </a:buClr>
              <a:buSzPct val="70000"/>
              <a:buFont typeface="Wingdings" pitchFamily="2" charset="2"/>
              <a:buChar char="l"/>
            </a:pPr>
            <a:r>
              <a:rPr lang="en-US" sz="3000"/>
              <a:t>Consider the example of a cartoon movie, which is nothing more than a series of still drawings flashed in rapid succession</a:t>
            </a:r>
          </a:p>
          <a:p>
            <a:pPr marL="692150" lvl="1" indent="-347663">
              <a:spcBef>
                <a:spcPct val="20000"/>
              </a:spcBef>
              <a:buClr>
                <a:schemeClr val="accent2"/>
              </a:buClr>
              <a:buSzPct val="70000"/>
              <a:buFont typeface="Wingdings" pitchFamily="2" charset="2"/>
              <a:buChar char="l"/>
            </a:pPr>
            <a:r>
              <a:rPr lang="en-US" sz="2600"/>
              <a:t>Iconic memory allows us to perceive motion in the drawings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p:txBody>
          <a:bodyPr/>
          <a:lstStyle/>
          <a:p>
            <a:r>
              <a:rPr lang="en-US"/>
              <a:t>Testing Iconic Memory</a:t>
            </a:r>
          </a:p>
        </p:txBody>
      </p:sp>
      <p:sp>
        <p:nvSpPr>
          <p:cNvPr id="234499" name="Rectangle 3"/>
          <p:cNvSpPr>
            <a:spLocks noGrp="1" noChangeArrowheads="1"/>
          </p:cNvSpPr>
          <p:nvPr>
            <p:ph type="body" idx="1"/>
          </p:nvPr>
        </p:nvSpPr>
        <p:spPr/>
        <p:txBody>
          <a:bodyPr/>
          <a:lstStyle/>
          <a:p>
            <a:r>
              <a:rPr lang="en-US" b="1">
                <a:solidFill>
                  <a:schemeClr val="accent1"/>
                </a:solidFill>
              </a:rPr>
              <a:t>Sperling’s full- and partial-report procedures</a:t>
            </a:r>
            <a:r>
              <a:rPr lang="en-US"/>
              <a:t> present participants with a different 3 x 3 matrix of unrelated consonants (a total of 9) for 50 ms across numerous experimental trials </a:t>
            </a:r>
          </a:p>
          <a:p>
            <a:r>
              <a:rPr lang="en-US"/>
              <a:t>Here is an example:</a:t>
            </a:r>
            <a:br>
              <a:rPr lang="en-US"/>
            </a:br>
            <a:endParaRPr lang="en-US"/>
          </a:p>
        </p:txBody>
      </p:sp>
      <p:sp>
        <p:nvSpPr>
          <p:cNvPr id="234500" name="Text Box 4"/>
          <p:cNvSpPr txBox="1">
            <a:spLocks noChangeArrowheads="1"/>
          </p:cNvSpPr>
          <p:nvPr/>
        </p:nvSpPr>
        <p:spPr bwMode="auto">
          <a:xfrm>
            <a:off x="5029200" y="4191000"/>
            <a:ext cx="2757488" cy="2136775"/>
          </a:xfrm>
          <a:prstGeom prst="rect">
            <a:avLst/>
          </a:prstGeom>
          <a:solidFill>
            <a:schemeClr val="folHlink"/>
          </a:solidFill>
          <a:ln w="9525">
            <a:noFill/>
            <a:miter lim="800000"/>
            <a:headEnd/>
            <a:tailEnd/>
          </a:ln>
          <a:effectLst>
            <a:outerShdw dist="107763" dir="2700000" algn="ctr" rotWithShape="0">
              <a:schemeClr val="bg2"/>
            </a:outerShdw>
          </a:effectLst>
        </p:spPr>
        <p:txBody>
          <a:bodyPr lIns="274320" rIns="274320"/>
          <a:lstStyle/>
          <a:p>
            <a:pPr>
              <a:lnSpc>
                <a:spcPct val="150000"/>
              </a:lnSpc>
            </a:pPr>
            <a:r>
              <a:rPr lang="en-US" sz="2800" b="1"/>
              <a:t>L	Z	Q</a:t>
            </a:r>
          </a:p>
          <a:p>
            <a:pPr>
              <a:lnSpc>
                <a:spcPct val="150000"/>
              </a:lnSpc>
            </a:pPr>
            <a:r>
              <a:rPr lang="en-US" sz="2800" b="1"/>
              <a:t>R	B	P</a:t>
            </a:r>
          </a:p>
          <a:p>
            <a:pPr>
              <a:lnSpc>
                <a:spcPct val="150000"/>
              </a:lnSpc>
            </a:pPr>
            <a:r>
              <a:rPr lang="en-US" sz="2800" b="1"/>
              <a:t>S	K	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r>
              <a:rPr lang="en-US"/>
              <a:t>Testing Iconic Memory</a:t>
            </a:r>
          </a:p>
        </p:txBody>
      </p:sp>
      <p:sp>
        <p:nvSpPr>
          <p:cNvPr id="235523" name="Rectangle 3"/>
          <p:cNvSpPr>
            <a:spLocks noGrp="1" noChangeArrowheads="1"/>
          </p:cNvSpPr>
          <p:nvPr>
            <p:ph type="body" idx="1"/>
          </p:nvPr>
        </p:nvSpPr>
        <p:spPr>
          <a:xfrm>
            <a:off x="457200" y="1719263"/>
            <a:ext cx="8229600" cy="5138737"/>
          </a:xfrm>
        </p:spPr>
        <p:txBody>
          <a:bodyPr/>
          <a:lstStyle/>
          <a:p>
            <a:r>
              <a:rPr lang="en-US"/>
              <a:t>In the </a:t>
            </a:r>
            <a:r>
              <a:rPr lang="en-US" b="1">
                <a:solidFill>
                  <a:schemeClr val="hlink"/>
                </a:solidFill>
              </a:rPr>
              <a:t>full-report procedure</a:t>
            </a:r>
            <a:r>
              <a:rPr lang="en-US" b="1"/>
              <a:t> </a:t>
            </a:r>
            <a:r>
              <a:rPr lang="en-US"/>
              <a:t>participants had to report the entire matrix</a:t>
            </a:r>
          </a:p>
          <a:p>
            <a:pPr lvl="1"/>
            <a:r>
              <a:rPr lang="en-US"/>
              <a:t>Participants said they sensed the entire matrix but that it had faded from memory before they could report all 9 letters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ChangeArrowheads="1"/>
          </p:cNvSpPr>
          <p:nvPr>
            <p:ph type="title"/>
          </p:nvPr>
        </p:nvSpPr>
        <p:spPr/>
        <p:txBody>
          <a:bodyPr/>
          <a:lstStyle/>
          <a:p>
            <a:r>
              <a:rPr lang="en-US"/>
              <a:t>Testing Iconic Memory</a:t>
            </a:r>
          </a:p>
        </p:txBody>
      </p:sp>
      <p:sp>
        <p:nvSpPr>
          <p:cNvPr id="285699" name="Rectangle 3"/>
          <p:cNvSpPr>
            <a:spLocks noGrp="1" noChangeArrowheads="1"/>
          </p:cNvSpPr>
          <p:nvPr>
            <p:ph type="body" idx="1"/>
          </p:nvPr>
        </p:nvSpPr>
        <p:spPr>
          <a:xfrm>
            <a:off x="457200" y="1719263"/>
            <a:ext cx="6629400" cy="5138737"/>
          </a:xfrm>
        </p:spPr>
        <p:txBody>
          <a:bodyPr/>
          <a:lstStyle/>
          <a:p>
            <a:r>
              <a:rPr lang="en-US" sz="2800"/>
              <a:t>In the </a:t>
            </a:r>
            <a:r>
              <a:rPr lang="en-US" sz="2800" b="1">
                <a:solidFill>
                  <a:schemeClr val="hlink"/>
                </a:solidFill>
              </a:rPr>
              <a:t>partial-report procedure</a:t>
            </a:r>
            <a:r>
              <a:rPr lang="en-US" sz="2800"/>
              <a:t>, the participants had to report only one row of the matrix, a row indicated by an auditory cue on each trial</a:t>
            </a:r>
          </a:p>
          <a:p>
            <a:pPr lvl="1"/>
            <a:r>
              <a:rPr lang="en-US" sz="2400"/>
              <a:t>When the auditory cue was given immediately after the brief presentation of the letter matrix, participants recalled the indicated row 100% of the time</a:t>
            </a:r>
          </a:p>
          <a:p>
            <a:pPr lvl="1"/>
            <a:r>
              <a:rPr lang="en-US" sz="2400"/>
              <a:t>When there was a one second delay between presentation of the matrix and the auditory cue, participants’ recall of </a:t>
            </a:r>
            <a:br>
              <a:rPr lang="en-US" sz="2400"/>
            </a:br>
            <a:r>
              <a:rPr lang="en-US" sz="2400"/>
              <a:t>the cued row worsened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r>
              <a:rPr lang="en-US"/>
              <a:t>Short-Term Memory</a:t>
            </a:r>
          </a:p>
        </p:txBody>
      </p:sp>
      <p:sp>
        <p:nvSpPr>
          <p:cNvPr id="224259" name="Rectangle 3"/>
          <p:cNvSpPr>
            <a:spLocks noGrp="1" noChangeArrowheads="1"/>
          </p:cNvSpPr>
          <p:nvPr>
            <p:ph type="body" idx="1"/>
          </p:nvPr>
        </p:nvSpPr>
        <p:spPr>
          <a:xfrm>
            <a:off x="457200" y="1600200"/>
            <a:ext cx="8382000" cy="2014538"/>
          </a:xfrm>
        </p:spPr>
        <p:txBody>
          <a:bodyPr/>
          <a:lstStyle/>
          <a:p>
            <a:pPr>
              <a:spcBef>
                <a:spcPct val="40000"/>
              </a:spcBef>
            </a:pPr>
            <a:r>
              <a:rPr lang="en-US" sz="2600"/>
              <a:t>Is the memory stage in which the recognized informa-tion from sensory memory enters consciousness</a:t>
            </a:r>
          </a:p>
          <a:p>
            <a:pPr marL="804863" lvl="1">
              <a:spcBef>
                <a:spcPct val="40000"/>
              </a:spcBef>
            </a:pPr>
            <a:r>
              <a:rPr lang="en-US" sz="2200"/>
              <a:t>It is where you are doing your present </a:t>
            </a:r>
            <a:r>
              <a:rPr lang="en-US" sz="2200" b="1">
                <a:solidFill>
                  <a:schemeClr val="accent2"/>
                </a:solidFill>
              </a:rPr>
              <a:t>conscious cognitive processing</a:t>
            </a:r>
          </a:p>
        </p:txBody>
      </p:sp>
      <p:sp>
        <p:nvSpPr>
          <p:cNvPr id="224261" name="Rectangle 5"/>
          <p:cNvSpPr>
            <a:spLocks noChangeArrowheads="1"/>
          </p:cNvSpPr>
          <p:nvPr/>
        </p:nvSpPr>
        <p:spPr bwMode="auto">
          <a:xfrm>
            <a:off x="609600" y="3386138"/>
            <a:ext cx="8077200" cy="3352800"/>
          </a:xfrm>
          <a:prstGeom prst="rect">
            <a:avLst/>
          </a:prstGeom>
          <a:noFill/>
          <a:ln w="9525">
            <a:noFill/>
            <a:miter lim="800000"/>
            <a:headEnd/>
            <a:tailEnd/>
          </a:ln>
          <a:effectLst/>
        </p:spPr>
        <p:txBody>
          <a:bodyPr/>
          <a:lstStyle/>
          <a:p>
            <a:pPr marL="342900" indent="-342900">
              <a:spcBef>
                <a:spcPct val="40000"/>
              </a:spcBef>
              <a:buClr>
                <a:schemeClr val="tx2"/>
              </a:buClr>
              <a:buSzPct val="70000"/>
              <a:buFont typeface="Wingdings" pitchFamily="2" charset="2"/>
              <a:buChar char="l"/>
            </a:pPr>
            <a:r>
              <a:rPr lang="en-US" sz="2600" dirty="0"/>
              <a:t>Serves as a </a:t>
            </a:r>
            <a:r>
              <a:rPr lang="en-US" sz="2600" b="1" dirty="0">
                <a:solidFill>
                  <a:schemeClr val="accent1"/>
                </a:solidFill>
              </a:rPr>
              <a:t>place to rehearse information</a:t>
            </a:r>
            <a:r>
              <a:rPr lang="en-US" sz="2600" dirty="0"/>
              <a:t> so it can be transferred to long-term memory and as a place to bring information from long-term memory when asked to recall it</a:t>
            </a:r>
          </a:p>
          <a:p>
            <a:pPr marL="692150" lvl="1" indent="-347663">
              <a:spcBef>
                <a:spcPct val="40000"/>
              </a:spcBef>
              <a:buClr>
                <a:schemeClr val="accent2"/>
              </a:buClr>
              <a:buSzPct val="70000"/>
              <a:buFont typeface="Wingdings" pitchFamily="2" charset="2"/>
              <a:buChar char="l"/>
            </a:pPr>
            <a:r>
              <a:rPr lang="en-US" sz="2200" dirty="0"/>
              <a:t>Must concentrate on information in short-term memory or it will be </a:t>
            </a:r>
            <a:r>
              <a:rPr lang="en-US" sz="2200" b="1" dirty="0">
                <a:solidFill>
                  <a:schemeClr val="accent2"/>
                </a:solidFill>
              </a:rPr>
              <a:t>lost in 30 seconds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title"/>
          </p:nvPr>
        </p:nvSpPr>
        <p:spPr/>
        <p:txBody>
          <a:bodyPr/>
          <a:lstStyle/>
          <a:p>
            <a:r>
              <a:rPr lang="en-US" sz="3600"/>
              <a:t>Capacity of Short-Term Memory</a:t>
            </a:r>
          </a:p>
        </p:txBody>
      </p:sp>
      <p:sp>
        <p:nvSpPr>
          <p:cNvPr id="236547" name="Rectangle 3"/>
          <p:cNvSpPr>
            <a:spLocks noGrp="1" noChangeArrowheads="1"/>
          </p:cNvSpPr>
          <p:nvPr>
            <p:ph type="body" idx="1"/>
          </p:nvPr>
        </p:nvSpPr>
        <p:spPr>
          <a:xfrm>
            <a:off x="457200" y="1719263"/>
            <a:ext cx="8229600" cy="5138737"/>
          </a:xfrm>
        </p:spPr>
        <p:txBody>
          <a:bodyPr/>
          <a:lstStyle/>
          <a:p>
            <a:pPr>
              <a:lnSpc>
                <a:spcPct val="95000"/>
              </a:lnSpc>
            </a:pPr>
            <a:r>
              <a:rPr lang="en-US" sz="2400" dirty="0"/>
              <a:t>The </a:t>
            </a:r>
            <a:r>
              <a:rPr lang="en-US" sz="2400" b="1" dirty="0">
                <a:solidFill>
                  <a:schemeClr val="accent1"/>
                </a:solidFill>
              </a:rPr>
              <a:t>memory span</a:t>
            </a:r>
            <a:r>
              <a:rPr lang="en-US" sz="2400" b="1" dirty="0"/>
              <a:t> </a:t>
            </a:r>
            <a:r>
              <a:rPr lang="en-US" sz="2400" dirty="0"/>
              <a:t>task tests for the capacity of short-term memory by giving a series of items one at a time</a:t>
            </a:r>
          </a:p>
          <a:p>
            <a:pPr lvl="1">
              <a:lnSpc>
                <a:spcPct val="95000"/>
              </a:lnSpc>
            </a:pPr>
            <a:r>
              <a:rPr lang="en-US" sz="2000" dirty="0"/>
              <a:t>The person has to remember the items in the order in which they were presented</a:t>
            </a:r>
          </a:p>
          <a:p>
            <a:pPr>
              <a:lnSpc>
                <a:spcPct val="95000"/>
              </a:lnSpc>
            </a:pPr>
            <a:r>
              <a:rPr lang="en-US" sz="2400" dirty="0"/>
              <a:t>Memory span is the average number of items you can remember across a series of memory span trials</a:t>
            </a:r>
          </a:p>
          <a:p>
            <a:pPr lvl="1">
              <a:lnSpc>
                <a:spcPct val="95000"/>
              </a:lnSpc>
            </a:pPr>
            <a:r>
              <a:rPr lang="en-US" sz="2000" dirty="0"/>
              <a:t>Humans have a memory span of </a:t>
            </a:r>
            <a:br>
              <a:rPr lang="en-US" sz="2000" dirty="0"/>
            </a:br>
            <a:r>
              <a:rPr lang="en-US" sz="2000" b="1" dirty="0">
                <a:solidFill>
                  <a:schemeClr val="accent2"/>
                </a:solidFill>
              </a:rPr>
              <a:t>7+/- 2 (5 to 9)</a:t>
            </a:r>
            <a:r>
              <a:rPr lang="en-US" sz="2000" dirty="0"/>
              <a:t> chunks of information</a:t>
            </a:r>
          </a:p>
          <a:p>
            <a:pPr>
              <a:lnSpc>
                <a:spcPct val="95000"/>
              </a:lnSpc>
            </a:pPr>
            <a:r>
              <a:rPr lang="en-US" sz="2400" dirty="0"/>
              <a:t>A </a:t>
            </a:r>
            <a:r>
              <a:rPr lang="en-US" sz="2400" b="1" dirty="0">
                <a:solidFill>
                  <a:schemeClr val="accent1"/>
                </a:solidFill>
              </a:rPr>
              <a:t>chunk</a:t>
            </a:r>
            <a:r>
              <a:rPr lang="en-US" sz="2400" b="1" dirty="0"/>
              <a:t> </a:t>
            </a:r>
            <a:r>
              <a:rPr lang="en-US" sz="2400" dirty="0"/>
              <a:t>is a meaningful unit of information</a:t>
            </a:r>
          </a:p>
          <a:p>
            <a:pPr lvl="1">
              <a:lnSpc>
                <a:spcPct val="95000"/>
              </a:lnSpc>
            </a:pPr>
            <a:r>
              <a:rPr lang="en-US" sz="2000" dirty="0"/>
              <a:t>Experts in a given domain tend to have larger chunks for </a:t>
            </a:r>
            <a:br>
              <a:rPr lang="en-US" sz="2000" dirty="0"/>
            </a:br>
            <a:r>
              <a:rPr lang="en-US" sz="2000" dirty="0"/>
              <a:t>information in their area of expertise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sz="3200" dirty="0"/>
              <a:t>Chunks in short-term memory</a:t>
            </a:r>
          </a:p>
        </p:txBody>
      </p:sp>
      <p:sp>
        <p:nvSpPr>
          <p:cNvPr id="48131" name="Rectangle 3"/>
          <p:cNvSpPr>
            <a:spLocks noChangeArrowheads="1"/>
          </p:cNvSpPr>
          <p:nvPr/>
        </p:nvSpPr>
        <p:spPr bwMode="auto">
          <a:xfrm>
            <a:off x="1676400" y="1757363"/>
            <a:ext cx="5334000" cy="2409825"/>
          </a:xfrm>
          <a:prstGeom prst="rect">
            <a:avLst/>
          </a:prstGeom>
          <a:noFill/>
          <a:ln w="9525">
            <a:noFill/>
            <a:miter lim="800000"/>
            <a:headEnd/>
            <a:tailEnd/>
          </a:ln>
          <a:effectLst/>
        </p:spPr>
        <p:txBody>
          <a:bodyPr anchor="ctr">
            <a:spAutoFit/>
          </a:bodyPr>
          <a:lstStyle/>
          <a:p>
            <a:pPr algn="ctr"/>
            <a:r>
              <a:rPr lang="en-US" sz="3800" b="1"/>
              <a:t>BZTK</a:t>
            </a:r>
            <a:endParaRPr lang="en-US" sz="3800"/>
          </a:p>
          <a:p>
            <a:pPr algn="ctr"/>
            <a:r>
              <a:rPr lang="en-US" sz="3800" b="1"/>
              <a:t>DJRNQP</a:t>
            </a:r>
            <a:endParaRPr lang="en-US" sz="3800"/>
          </a:p>
          <a:p>
            <a:pPr algn="ctr"/>
            <a:r>
              <a:rPr lang="pl-PL" sz="3800" b="1"/>
              <a:t>MTXHVLFCSR</a:t>
            </a:r>
            <a:endParaRPr lang="en-US" sz="3800"/>
          </a:p>
          <a:p>
            <a:pPr algn="ctr"/>
            <a:r>
              <a:rPr lang="pl-PL" sz="3800" b="1"/>
              <a:t>FROGBATPIGDUCK</a:t>
            </a:r>
          </a:p>
        </p:txBody>
      </p:sp>
      <p:sp>
        <p:nvSpPr>
          <p:cNvPr id="48132" name="Rectangle 4"/>
          <p:cNvSpPr>
            <a:spLocks noChangeArrowheads="1"/>
          </p:cNvSpPr>
          <p:nvPr/>
        </p:nvSpPr>
        <p:spPr bwMode="auto">
          <a:xfrm>
            <a:off x="1752600" y="1752600"/>
            <a:ext cx="5410200" cy="609600"/>
          </a:xfrm>
          <a:prstGeom prst="rect">
            <a:avLst/>
          </a:prstGeom>
          <a:solidFill>
            <a:schemeClr val="bg1"/>
          </a:solidFill>
          <a:ln w="9525">
            <a:noFill/>
            <a:miter lim="800000"/>
            <a:headEnd/>
            <a:tailEnd/>
          </a:ln>
          <a:effectLst/>
        </p:spPr>
        <p:txBody>
          <a:bodyPr wrap="none" anchor="ctr"/>
          <a:lstStyle/>
          <a:p>
            <a:endParaRPr lang="en-GB"/>
          </a:p>
        </p:txBody>
      </p:sp>
      <p:sp>
        <p:nvSpPr>
          <p:cNvPr id="48133" name="Rectangle 5"/>
          <p:cNvSpPr>
            <a:spLocks noChangeArrowheads="1"/>
          </p:cNvSpPr>
          <p:nvPr/>
        </p:nvSpPr>
        <p:spPr bwMode="auto">
          <a:xfrm>
            <a:off x="1752600" y="2362200"/>
            <a:ext cx="5410200" cy="609600"/>
          </a:xfrm>
          <a:prstGeom prst="rect">
            <a:avLst/>
          </a:prstGeom>
          <a:solidFill>
            <a:schemeClr val="bg1"/>
          </a:solidFill>
          <a:ln w="9525">
            <a:noFill/>
            <a:miter lim="800000"/>
            <a:headEnd/>
            <a:tailEnd/>
          </a:ln>
          <a:effectLst/>
        </p:spPr>
        <p:txBody>
          <a:bodyPr wrap="none" anchor="ctr"/>
          <a:lstStyle/>
          <a:p>
            <a:endParaRPr lang="en-GB"/>
          </a:p>
        </p:txBody>
      </p:sp>
      <p:sp>
        <p:nvSpPr>
          <p:cNvPr id="48134" name="Rectangle 6"/>
          <p:cNvSpPr>
            <a:spLocks noChangeArrowheads="1"/>
          </p:cNvSpPr>
          <p:nvPr/>
        </p:nvSpPr>
        <p:spPr bwMode="auto">
          <a:xfrm>
            <a:off x="1752600" y="2971800"/>
            <a:ext cx="5410200" cy="609600"/>
          </a:xfrm>
          <a:prstGeom prst="rect">
            <a:avLst/>
          </a:prstGeom>
          <a:solidFill>
            <a:schemeClr val="bg1"/>
          </a:solidFill>
          <a:ln w="9525">
            <a:noFill/>
            <a:miter lim="800000"/>
            <a:headEnd/>
            <a:tailEnd/>
          </a:ln>
          <a:effectLst/>
        </p:spPr>
        <p:txBody>
          <a:bodyPr wrap="none" anchor="ctr"/>
          <a:lstStyle/>
          <a:p>
            <a:endParaRPr lang="en-GB"/>
          </a:p>
        </p:txBody>
      </p:sp>
      <p:sp>
        <p:nvSpPr>
          <p:cNvPr id="48135" name="Rectangle 7"/>
          <p:cNvSpPr>
            <a:spLocks noChangeArrowheads="1"/>
          </p:cNvSpPr>
          <p:nvPr/>
        </p:nvSpPr>
        <p:spPr bwMode="auto">
          <a:xfrm>
            <a:off x="1752600" y="3581400"/>
            <a:ext cx="5410200" cy="609600"/>
          </a:xfrm>
          <a:prstGeom prst="rect">
            <a:avLst/>
          </a:prstGeom>
          <a:solidFill>
            <a:schemeClr val="bg1"/>
          </a:solidFill>
          <a:ln w="9525">
            <a:noFill/>
            <a:miter lim="800000"/>
            <a:headEnd/>
            <a:tailEnd/>
          </a:ln>
          <a:effectLst/>
        </p:spPr>
        <p:txBody>
          <a:bodyPr wrap="none" anchor="ctr"/>
          <a:lstStyle/>
          <a:p>
            <a:endParaRPr lang="en-GB"/>
          </a:p>
        </p:txBody>
      </p:sp>
      <p:sp>
        <p:nvSpPr>
          <p:cNvPr id="48136" name="Rectangle 8"/>
          <p:cNvSpPr>
            <a:spLocks noChangeArrowheads="1"/>
          </p:cNvSpPr>
          <p:nvPr/>
        </p:nvSpPr>
        <p:spPr bwMode="auto">
          <a:xfrm>
            <a:off x="1752600" y="1752600"/>
            <a:ext cx="5410200" cy="609600"/>
          </a:xfrm>
          <a:prstGeom prst="rect">
            <a:avLst/>
          </a:prstGeom>
          <a:solidFill>
            <a:schemeClr val="bg1"/>
          </a:solidFill>
          <a:ln w="9525">
            <a:noFill/>
            <a:miter lim="800000"/>
            <a:headEnd/>
            <a:tailEnd/>
          </a:ln>
          <a:effectLst/>
        </p:spPr>
        <p:txBody>
          <a:bodyPr wrap="none" anchor="ctr"/>
          <a:lstStyle/>
          <a:p>
            <a:endParaRPr lang="en-GB"/>
          </a:p>
        </p:txBody>
      </p:sp>
      <p:sp>
        <p:nvSpPr>
          <p:cNvPr id="48137" name="Rectangle 9"/>
          <p:cNvSpPr>
            <a:spLocks noChangeArrowheads="1"/>
          </p:cNvSpPr>
          <p:nvPr/>
        </p:nvSpPr>
        <p:spPr bwMode="auto">
          <a:xfrm>
            <a:off x="1752600" y="2362200"/>
            <a:ext cx="5410200" cy="609600"/>
          </a:xfrm>
          <a:prstGeom prst="rect">
            <a:avLst/>
          </a:prstGeom>
          <a:solidFill>
            <a:schemeClr val="bg1"/>
          </a:solidFill>
          <a:ln w="9525">
            <a:noFill/>
            <a:miter lim="800000"/>
            <a:headEnd/>
            <a:tailEnd/>
          </a:ln>
          <a:effectLst/>
        </p:spPr>
        <p:txBody>
          <a:bodyPr wrap="none" anchor="ctr"/>
          <a:lstStyle/>
          <a:p>
            <a:endParaRPr lang="en-GB"/>
          </a:p>
        </p:txBody>
      </p:sp>
      <p:sp>
        <p:nvSpPr>
          <p:cNvPr id="48138" name="Rectangle 10"/>
          <p:cNvSpPr>
            <a:spLocks noChangeArrowheads="1"/>
          </p:cNvSpPr>
          <p:nvPr/>
        </p:nvSpPr>
        <p:spPr bwMode="auto">
          <a:xfrm>
            <a:off x="1752600" y="2971800"/>
            <a:ext cx="5410200" cy="609600"/>
          </a:xfrm>
          <a:prstGeom prst="rect">
            <a:avLst/>
          </a:prstGeom>
          <a:solidFill>
            <a:schemeClr val="bg1"/>
          </a:solidFill>
          <a:ln w="9525">
            <a:noFill/>
            <a:miter lim="800000"/>
            <a:headEnd/>
            <a:tailEnd/>
          </a:ln>
          <a:effectLst/>
        </p:spPr>
        <p:txBody>
          <a:bodyPr wrap="none" anchor="ctr"/>
          <a:lstStyle/>
          <a:p>
            <a:endParaRPr lang="en-GB"/>
          </a:p>
        </p:txBody>
      </p:sp>
      <p:sp>
        <p:nvSpPr>
          <p:cNvPr id="48139" name="Rectangle 11"/>
          <p:cNvSpPr>
            <a:spLocks noChangeArrowheads="1"/>
          </p:cNvSpPr>
          <p:nvPr/>
        </p:nvSpPr>
        <p:spPr bwMode="auto">
          <a:xfrm>
            <a:off x="1752600" y="3581400"/>
            <a:ext cx="5410200" cy="609600"/>
          </a:xfrm>
          <a:prstGeom prst="rect">
            <a:avLst/>
          </a:prstGeom>
          <a:solidFill>
            <a:schemeClr val="bg1"/>
          </a:solidFill>
          <a:ln w="9525">
            <a:noFill/>
            <a:miter lim="800000"/>
            <a:headEnd/>
            <a:tailEnd/>
          </a:ln>
          <a:effectLst/>
        </p:spPr>
        <p:txBody>
          <a:bodyPr wrap="none" anchor="ctr"/>
          <a:lstStyle/>
          <a:p>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813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1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4813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1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4813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1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4813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8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2" grpId="0" animBg="1"/>
      <p:bldP spid="48133" grpId="0" animBg="1"/>
      <p:bldP spid="48134" grpId="0" animBg="1"/>
      <p:bldP spid="48135" grpId="0" animBg="1"/>
      <p:bldP spid="48136" grpId="0" animBg="1"/>
      <p:bldP spid="48137" grpId="0" animBg="1"/>
      <p:bldP spid="48138" grpId="0" animBg="1"/>
      <p:bldP spid="4813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we mean by memory?</a:t>
            </a:r>
            <a:endParaRPr lang="en-GB" dirty="0"/>
          </a:p>
        </p:txBody>
      </p:sp>
      <p:pic>
        <p:nvPicPr>
          <p:cNvPr id="1026" name="Picture 2" descr="https://upload.wikimedia.org/wikipedia/commons/5/58/Memory.gif"/>
          <p:cNvPicPr>
            <a:picLocks noChangeAspect="1" noChangeArrowheads="1"/>
          </p:cNvPicPr>
          <p:nvPr/>
        </p:nvPicPr>
        <p:blipFill>
          <a:blip r:embed="rId2" cstate="print"/>
          <a:srcRect/>
          <a:stretch>
            <a:fillRect/>
          </a:stretch>
        </p:blipFill>
        <p:spPr bwMode="auto">
          <a:xfrm>
            <a:off x="152400" y="1647825"/>
            <a:ext cx="8895138" cy="4829175"/>
          </a:xfrm>
          <a:prstGeom prst="rect">
            <a:avLst/>
          </a:prstGeom>
          <a:noFill/>
        </p:spPr>
      </p:pic>
      <p:sp>
        <p:nvSpPr>
          <p:cNvPr id="6" name="Oval 5"/>
          <p:cNvSpPr/>
          <p:nvPr/>
        </p:nvSpPr>
        <p:spPr>
          <a:xfrm>
            <a:off x="1981200" y="3048000"/>
            <a:ext cx="1143000" cy="381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152400" y="6336268"/>
            <a:ext cx="5181600" cy="369332"/>
          </a:xfrm>
          <a:prstGeom prst="rect">
            <a:avLst/>
          </a:prstGeom>
          <a:noFill/>
        </p:spPr>
        <p:txBody>
          <a:bodyPr wrap="square" rtlCol="0">
            <a:spAutoFit/>
          </a:bodyPr>
          <a:lstStyle/>
          <a:p>
            <a:r>
              <a:rPr lang="en-US" dirty="0"/>
              <a:t>This module focuses on explicit memory</a:t>
            </a:r>
            <a:endParaRPr lang="en-GB"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lstStyle/>
          <a:p>
            <a:r>
              <a:rPr lang="en-US" sz="3600"/>
              <a:t>Duration of Short-Term Memory</a:t>
            </a:r>
          </a:p>
        </p:txBody>
      </p:sp>
      <p:sp>
        <p:nvSpPr>
          <p:cNvPr id="237571" name="Rectangle 3"/>
          <p:cNvSpPr>
            <a:spLocks noGrp="1" noChangeArrowheads="1"/>
          </p:cNvSpPr>
          <p:nvPr>
            <p:ph type="body" idx="1"/>
          </p:nvPr>
        </p:nvSpPr>
        <p:spPr>
          <a:xfrm>
            <a:off x="457200" y="1719263"/>
            <a:ext cx="8534400" cy="5138737"/>
          </a:xfrm>
        </p:spPr>
        <p:txBody>
          <a:bodyPr/>
          <a:lstStyle/>
          <a:p>
            <a:r>
              <a:rPr lang="en-US" sz="2800" dirty="0"/>
              <a:t>Measured using distractor and span tasks, e.g. </a:t>
            </a:r>
          </a:p>
          <a:p>
            <a:pPr lvl="1"/>
            <a:r>
              <a:rPr lang="en-US" sz="2400" dirty="0"/>
              <a:t>people are given a small amount of information (e.g., three unrelated consonants such as CWZ)</a:t>
            </a:r>
          </a:p>
          <a:p>
            <a:pPr lvl="1"/>
            <a:r>
              <a:rPr lang="en-US" sz="2400" dirty="0"/>
              <a:t>immediately distracted from concentrating on the information for a brief time period (by counting backwards aloud by 3’s)</a:t>
            </a:r>
          </a:p>
          <a:p>
            <a:pPr lvl="1"/>
            <a:r>
              <a:rPr lang="en-US" sz="2400" dirty="0"/>
              <a:t>asked to recall the information</a:t>
            </a:r>
          </a:p>
          <a:p>
            <a:r>
              <a:rPr lang="en-US" sz="2800" dirty="0"/>
              <a:t>To keep information in short-term memory, we use </a:t>
            </a:r>
            <a:r>
              <a:rPr lang="en-US" sz="2800" b="1" dirty="0">
                <a:solidFill>
                  <a:schemeClr val="hlink"/>
                </a:solidFill>
              </a:rPr>
              <a:t>maintenance rehearsal</a:t>
            </a:r>
            <a:r>
              <a:rPr lang="en-US" sz="2800" dirty="0"/>
              <a:t> (i.e., repeating information in short-term memory to keep in from fading from short-term memory)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p:cNvSpPr>
            <a:spLocks noGrp="1" noChangeArrowheads="1"/>
          </p:cNvSpPr>
          <p:nvPr>
            <p:ph type="title"/>
          </p:nvPr>
        </p:nvSpPr>
        <p:spPr/>
        <p:txBody>
          <a:bodyPr>
            <a:normAutofit fontScale="90000"/>
          </a:bodyPr>
          <a:lstStyle/>
          <a:p>
            <a:r>
              <a:rPr lang="en-US" dirty="0"/>
              <a:t>Results for the Short-Term Memory Distractor Task</a:t>
            </a:r>
          </a:p>
        </p:txBody>
      </p:sp>
      <p:pic>
        <p:nvPicPr>
          <p:cNvPr id="272388" name="Picture 4" descr="fig_5"/>
          <p:cNvPicPr>
            <a:picLocks noChangeAspect="1" noChangeArrowheads="1"/>
          </p:cNvPicPr>
          <p:nvPr/>
        </p:nvPicPr>
        <p:blipFill>
          <a:blip r:embed="rId3" cstate="print"/>
          <a:srcRect/>
          <a:stretch>
            <a:fillRect/>
          </a:stretch>
        </p:blipFill>
        <p:spPr bwMode="auto">
          <a:xfrm>
            <a:off x="1600200" y="1676400"/>
            <a:ext cx="4822825" cy="5029200"/>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r>
              <a:rPr lang="en-US"/>
              <a:t>Long-Term Memory</a:t>
            </a:r>
          </a:p>
        </p:txBody>
      </p:sp>
      <p:sp>
        <p:nvSpPr>
          <p:cNvPr id="225283" name="Rectangle 3"/>
          <p:cNvSpPr>
            <a:spLocks noGrp="1" noChangeArrowheads="1"/>
          </p:cNvSpPr>
          <p:nvPr>
            <p:ph type="body" idx="1"/>
          </p:nvPr>
        </p:nvSpPr>
        <p:spPr>
          <a:xfrm>
            <a:off x="4191000" y="2176463"/>
            <a:ext cx="4648200" cy="3157537"/>
          </a:xfrm>
        </p:spPr>
        <p:txBody>
          <a:bodyPr/>
          <a:lstStyle/>
          <a:p>
            <a:pPr>
              <a:buFont typeface="Wingdings" pitchFamily="2" charset="2"/>
              <a:buNone/>
            </a:pPr>
            <a:r>
              <a:rPr lang="en-US" sz="3200"/>
              <a:t>	Allows storage of information for a long period of time (perhaps permanently) and its capacity is essentially unlimited </a:t>
            </a:r>
          </a:p>
        </p:txBody>
      </p:sp>
      <p:pic>
        <p:nvPicPr>
          <p:cNvPr id="225285" name="Picture 5" descr="Antique filing cabinet 2"/>
          <p:cNvPicPr>
            <a:picLocks noChangeAspect="1" noChangeArrowheads="1"/>
          </p:cNvPicPr>
          <p:nvPr/>
        </p:nvPicPr>
        <p:blipFill>
          <a:blip r:embed="rId3" cstate="print"/>
          <a:srcRect/>
          <a:stretch>
            <a:fillRect/>
          </a:stretch>
        </p:blipFill>
        <p:spPr bwMode="auto">
          <a:xfrm>
            <a:off x="695325" y="1905000"/>
            <a:ext cx="3190875" cy="4419600"/>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p:txBody>
          <a:bodyPr/>
          <a:lstStyle/>
          <a:p>
            <a:r>
              <a:rPr lang="en-US"/>
              <a:t>Types of Long-Term Memory</a:t>
            </a:r>
          </a:p>
        </p:txBody>
      </p:sp>
      <p:sp>
        <p:nvSpPr>
          <p:cNvPr id="238595" name="Rectangle 3"/>
          <p:cNvSpPr>
            <a:spLocks noGrp="1" noChangeArrowheads="1"/>
          </p:cNvSpPr>
          <p:nvPr>
            <p:ph type="body" idx="1"/>
          </p:nvPr>
        </p:nvSpPr>
        <p:spPr>
          <a:xfrm>
            <a:off x="609600" y="2024063"/>
            <a:ext cx="8305800" cy="3995737"/>
          </a:xfrm>
        </p:spPr>
        <p:txBody>
          <a:bodyPr/>
          <a:lstStyle/>
          <a:p>
            <a:r>
              <a:rPr lang="en-US" sz="2800" b="1">
                <a:solidFill>
                  <a:schemeClr val="accent1"/>
                </a:solidFill>
              </a:rPr>
              <a:t>Explicit memory</a:t>
            </a:r>
            <a:r>
              <a:rPr lang="en-US" sz="2800" b="1"/>
              <a:t> </a:t>
            </a:r>
            <a:r>
              <a:rPr lang="en-US" sz="2800"/>
              <a:t>(also called declarative memory) is long-term memory for factual knowledge and personal experiences and requires conscious recall</a:t>
            </a:r>
          </a:p>
          <a:p>
            <a:r>
              <a:rPr lang="en-US" sz="2800"/>
              <a:t>Two types of explicit memories:</a:t>
            </a:r>
          </a:p>
          <a:p>
            <a:pPr lvl="1"/>
            <a:r>
              <a:rPr lang="en-US" sz="2500" b="1">
                <a:solidFill>
                  <a:schemeClr val="accent2"/>
                </a:solidFill>
              </a:rPr>
              <a:t>Semantic memories</a:t>
            </a:r>
            <a:r>
              <a:rPr lang="en-US" sz="2500" b="1"/>
              <a:t> </a:t>
            </a:r>
            <a:r>
              <a:rPr lang="en-US" sz="2500"/>
              <a:t>are memories for factual knowledge that is true of everyone (e.g., the current President of the United States)</a:t>
            </a:r>
          </a:p>
          <a:p>
            <a:pPr lvl="1"/>
            <a:r>
              <a:rPr lang="en-US" sz="2500" b="1">
                <a:solidFill>
                  <a:schemeClr val="accent2"/>
                </a:solidFill>
              </a:rPr>
              <a:t>Episodic memories</a:t>
            </a:r>
            <a:r>
              <a:rPr lang="en-US" sz="2500"/>
              <a:t> are memories for personal life experiences (e.g., your senior prom night)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p:txBody>
          <a:bodyPr/>
          <a:lstStyle/>
          <a:p>
            <a:r>
              <a:rPr lang="en-US"/>
              <a:t>Types of Long-Term Memory</a:t>
            </a:r>
          </a:p>
        </p:txBody>
      </p:sp>
      <p:sp>
        <p:nvSpPr>
          <p:cNvPr id="239619" name="Rectangle 3"/>
          <p:cNvSpPr>
            <a:spLocks noGrp="1" noChangeArrowheads="1"/>
          </p:cNvSpPr>
          <p:nvPr>
            <p:ph type="body" idx="1"/>
          </p:nvPr>
        </p:nvSpPr>
        <p:spPr>
          <a:xfrm>
            <a:off x="457200" y="1719263"/>
            <a:ext cx="8229600" cy="5138737"/>
          </a:xfrm>
        </p:spPr>
        <p:txBody>
          <a:bodyPr/>
          <a:lstStyle/>
          <a:p>
            <a:pPr>
              <a:lnSpc>
                <a:spcPct val="95000"/>
              </a:lnSpc>
            </a:pPr>
            <a:r>
              <a:rPr lang="en-US" sz="2400" b="1" dirty="0">
                <a:solidFill>
                  <a:schemeClr val="accent1"/>
                </a:solidFill>
              </a:rPr>
              <a:t>Implicit memory</a:t>
            </a:r>
            <a:r>
              <a:rPr lang="en-US" sz="2400" b="1" dirty="0"/>
              <a:t> </a:t>
            </a:r>
            <a:r>
              <a:rPr lang="en-US" sz="2400" dirty="0"/>
              <a:t>(also called non-declarative memory) is long-term memory that influences our behavior, but does not require conscious awareness or declarative statements (e.g., for most adults, driving a car; walking)</a:t>
            </a:r>
          </a:p>
          <a:p>
            <a:pPr>
              <a:lnSpc>
                <a:spcPct val="95000"/>
              </a:lnSpc>
            </a:pPr>
            <a:r>
              <a:rPr lang="en-US" sz="2400" dirty="0"/>
              <a:t>Some implicit memories are </a:t>
            </a:r>
            <a:r>
              <a:rPr lang="en-US" sz="2400" b="1" dirty="0">
                <a:solidFill>
                  <a:schemeClr val="hlink"/>
                </a:solidFill>
              </a:rPr>
              <a:t>procedural memories</a:t>
            </a:r>
            <a:r>
              <a:rPr lang="en-US" sz="2400" b="1" dirty="0"/>
              <a:t> </a:t>
            </a:r>
            <a:r>
              <a:rPr lang="en-US" sz="2400" dirty="0"/>
              <a:t>because they have a physical procedural aspect to them</a:t>
            </a:r>
          </a:p>
          <a:p>
            <a:pPr marL="2743200" lvl="1">
              <a:lnSpc>
                <a:spcPct val="95000"/>
              </a:lnSpc>
            </a:pPr>
            <a:r>
              <a:rPr lang="en-US" sz="2000" dirty="0"/>
              <a:t>For a tennis expert the movements to play the game are implicit, procedural memories, whereas for the average person, such movements require conscious recall, and are more semantic memories</a:t>
            </a:r>
          </a:p>
          <a:p>
            <a:pPr marL="2743200" lvl="1">
              <a:lnSpc>
                <a:spcPct val="95000"/>
              </a:lnSpc>
            </a:pPr>
            <a:r>
              <a:rPr lang="en-US" sz="2000" dirty="0"/>
              <a:t>Other implicit memories have become automatic responses to certain stimuli</a:t>
            </a:r>
          </a:p>
        </p:txBody>
      </p:sp>
      <p:pic>
        <p:nvPicPr>
          <p:cNvPr id="239620" name="Picture 4" descr="tennis medal 5"/>
          <p:cNvPicPr>
            <a:picLocks noChangeAspect="1" noChangeArrowheads="1"/>
          </p:cNvPicPr>
          <p:nvPr/>
        </p:nvPicPr>
        <p:blipFill>
          <a:blip r:embed="rId3" cstate="print"/>
          <a:srcRect/>
          <a:stretch>
            <a:fillRect/>
          </a:stretch>
        </p:blipFill>
        <p:spPr bwMode="auto">
          <a:xfrm>
            <a:off x="519113" y="4267200"/>
            <a:ext cx="2071687" cy="2286000"/>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6" name="Rectangle 4"/>
          <p:cNvSpPr>
            <a:spLocks noGrp="1" noChangeArrowheads="1"/>
          </p:cNvSpPr>
          <p:nvPr>
            <p:ph type="title"/>
          </p:nvPr>
        </p:nvSpPr>
        <p:spPr/>
        <p:txBody>
          <a:bodyPr/>
          <a:lstStyle/>
          <a:p>
            <a:r>
              <a:rPr lang="en-US"/>
              <a:t>Types of Long-Term Memory</a:t>
            </a:r>
          </a:p>
        </p:txBody>
      </p:sp>
      <p:pic>
        <p:nvPicPr>
          <p:cNvPr id="274437" name="Picture 5" descr="fig_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81000" y="1905000"/>
            <a:ext cx="8458200" cy="4724400"/>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r>
              <a:rPr lang="en-US" dirty="0"/>
              <a:t>The modal model</a:t>
            </a:r>
          </a:p>
        </p:txBody>
      </p:sp>
      <p:pic>
        <p:nvPicPr>
          <p:cNvPr id="265222" name="Picture 6" descr="Griggs2e_fig"/>
          <p:cNvPicPr>
            <a:picLocks noChangeAspect="1" noChangeArrowheads="1"/>
          </p:cNvPicPr>
          <p:nvPr/>
        </p:nvPicPr>
        <p:blipFill>
          <a:blip r:embed="rId3" cstate="print"/>
          <a:srcRect/>
          <a:stretch>
            <a:fillRect/>
          </a:stretch>
        </p:blipFill>
        <p:spPr bwMode="auto">
          <a:xfrm>
            <a:off x="228600" y="2438400"/>
            <a:ext cx="8763000" cy="2778125"/>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4"/>
          <p:cNvSpPr>
            <a:spLocks noGrp="1" noChangeArrowheads="1"/>
          </p:cNvSpPr>
          <p:nvPr>
            <p:ph type="title"/>
          </p:nvPr>
        </p:nvSpPr>
        <p:spPr>
          <a:xfrm>
            <a:off x="457200" y="0"/>
            <a:ext cx="8229600" cy="1143000"/>
          </a:xfrm>
        </p:spPr>
        <p:txBody>
          <a:bodyPr/>
          <a:lstStyle/>
          <a:p>
            <a:r>
              <a:rPr lang="en-US" sz="3200"/>
              <a:t>Problems with Modal model (1)</a:t>
            </a:r>
          </a:p>
        </p:txBody>
      </p:sp>
      <p:sp>
        <p:nvSpPr>
          <p:cNvPr id="7174" name="Rectangle 6"/>
          <p:cNvSpPr>
            <a:spLocks noGrp="1" noChangeArrowheads="1"/>
          </p:cNvSpPr>
          <p:nvPr>
            <p:ph type="body" sz="half" idx="2"/>
          </p:nvPr>
        </p:nvSpPr>
        <p:spPr/>
        <p:txBody>
          <a:bodyPr/>
          <a:lstStyle/>
          <a:p>
            <a:r>
              <a:rPr lang="en-US" sz="2400" dirty="0"/>
              <a:t>The recency effect re-appears with distractor activity after </a:t>
            </a:r>
            <a:r>
              <a:rPr lang="en-US" sz="2400" i="1" dirty="0"/>
              <a:t>every</a:t>
            </a:r>
            <a:r>
              <a:rPr lang="en-US" sz="2400" dirty="0"/>
              <a:t> list item, including the last item</a:t>
            </a:r>
          </a:p>
          <a:p>
            <a:r>
              <a:rPr lang="en-US" sz="2400" dirty="0"/>
              <a:t>Addressed by the temporal context model (</a:t>
            </a:r>
            <a:r>
              <a:rPr lang="en-US" sz="2400" dirty="0" err="1"/>
              <a:t>Sederberg</a:t>
            </a:r>
            <a:r>
              <a:rPr lang="en-US" sz="2400" dirty="0"/>
              <a:t> &amp; </a:t>
            </a:r>
            <a:r>
              <a:rPr lang="en-US" sz="2400" dirty="0" err="1"/>
              <a:t>Kahana</a:t>
            </a:r>
            <a:r>
              <a:rPr lang="en-US" sz="2400" dirty="0"/>
              <a:t>, 2008)</a:t>
            </a:r>
          </a:p>
        </p:txBody>
      </p:sp>
      <p:pic>
        <p:nvPicPr>
          <p:cNvPr id="7175" name="Picture 7"/>
          <p:cNvPicPr>
            <a:picLocks noChangeAspect="1" noChangeArrowheads="1"/>
          </p:cNvPicPr>
          <p:nvPr/>
        </p:nvPicPr>
        <p:blipFill>
          <a:blip r:embed="rId2" cstate="print">
            <a:lum contrast="6000"/>
          </a:blip>
          <a:srcRect/>
          <a:stretch>
            <a:fillRect/>
          </a:stretch>
        </p:blipFill>
        <p:spPr bwMode="auto">
          <a:xfrm>
            <a:off x="381000" y="1447800"/>
            <a:ext cx="3952875" cy="3924300"/>
          </a:xfrm>
          <a:prstGeom prst="rect">
            <a:avLst/>
          </a:prstGeom>
          <a:noFill/>
          <a:ln w="9525">
            <a:noFill/>
            <a:miter lim="800000"/>
            <a:headEnd/>
            <a:tailEnd/>
          </a:ln>
          <a:effectLst/>
        </p:spPr>
      </p:pic>
      <p:sp>
        <p:nvSpPr>
          <p:cNvPr id="7176" name="Text Box 8"/>
          <p:cNvSpPr txBox="1">
            <a:spLocks noChangeArrowheads="1"/>
          </p:cNvSpPr>
          <p:nvPr/>
        </p:nvSpPr>
        <p:spPr bwMode="auto">
          <a:xfrm>
            <a:off x="1295400" y="5516562"/>
            <a:ext cx="2441575" cy="274638"/>
          </a:xfrm>
          <a:prstGeom prst="rect">
            <a:avLst/>
          </a:prstGeom>
          <a:noFill/>
          <a:ln w="9525">
            <a:noFill/>
            <a:miter lim="800000"/>
            <a:headEnd/>
            <a:tailEnd/>
          </a:ln>
          <a:effectLst/>
        </p:spPr>
        <p:txBody>
          <a:bodyPr wrap="none">
            <a:spAutoFit/>
          </a:bodyPr>
          <a:lstStyle/>
          <a:p>
            <a:r>
              <a:rPr lang="en-US" sz="1200" dirty="0"/>
              <a:t>(Watkins, Neath &amp; </a:t>
            </a:r>
            <a:r>
              <a:rPr lang="en-US" sz="1200" dirty="0" err="1"/>
              <a:t>Sechler</a:t>
            </a:r>
            <a:r>
              <a:rPr lang="en-US" sz="1200" dirty="0"/>
              <a:t>, 1989)</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6"/>
          <p:cNvSpPr>
            <a:spLocks noGrp="1" noChangeArrowheads="1"/>
          </p:cNvSpPr>
          <p:nvPr>
            <p:ph type="body" sz="half" idx="2"/>
          </p:nvPr>
        </p:nvSpPr>
        <p:spPr/>
        <p:txBody>
          <a:bodyPr/>
          <a:lstStyle/>
          <a:p>
            <a:r>
              <a:rPr lang="en-US" sz="2400" dirty="0"/>
              <a:t>Long-term “recency” effects can occur even after weeks – STS contents should be lost by then</a:t>
            </a:r>
          </a:p>
          <a:p>
            <a:endParaRPr lang="en-US" sz="2400" dirty="0"/>
          </a:p>
          <a:p>
            <a:r>
              <a:rPr lang="en-US" sz="2400" dirty="0"/>
              <a:t>Size of recency effect depends on the relative duration of retention interval (RI) to </a:t>
            </a:r>
            <a:r>
              <a:rPr lang="en-US" sz="2400" dirty="0" err="1"/>
              <a:t>interitem</a:t>
            </a:r>
            <a:r>
              <a:rPr lang="en-US" sz="2400" dirty="0"/>
              <a:t> presentation interval (IPI)</a:t>
            </a:r>
          </a:p>
        </p:txBody>
      </p:sp>
      <p:pic>
        <p:nvPicPr>
          <p:cNvPr id="8199" name="Picture 7"/>
          <p:cNvPicPr>
            <a:picLocks noChangeAspect="1" noChangeArrowheads="1"/>
          </p:cNvPicPr>
          <p:nvPr/>
        </p:nvPicPr>
        <p:blipFill>
          <a:blip r:embed="rId2" cstate="print">
            <a:lum contrast="6000"/>
          </a:blip>
          <a:srcRect/>
          <a:stretch>
            <a:fillRect/>
          </a:stretch>
        </p:blipFill>
        <p:spPr bwMode="auto">
          <a:xfrm>
            <a:off x="228600" y="1676400"/>
            <a:ext cx="4791075" cy="3952875"/>
          </a:xfrm>
          <a:prstGeom prst="rect">
            <a:avLst/>
          </a:prstGeom>
          <a:noFill/>
          <a:ln w="9525">
            <a:noFill/>
            <a:miter lim="800000"/>
            <a:headEnd/>
            <a:tailEnd/>
          </a:ln>
          <a:effectLst/>
        </p:spPr>
      </p:pic>
      <p:sp>
        <p:nvSpPr>
          <p:cNvPr id="8201" name="Rectangle 9"/>
          <p:cNvSpPr>
            <a:spLocks noGrp="1" noChangeArrowheads="1"/>
          </p:cNvSpPr>
          <p:nvPr>
            <p:ph type="title"/>
          </p:nvPr>
        </p:nvSpPr>
        <p:spPr>
          <a:xfrm>
            <a:off x="457200" y="0"/>
            <a:ext cx="8229600" cy="1143000"/>
          </a:xfrm>
          <a:noFill/>
          <a:ln/>
        </p:spPr>
        <p:txBody>
          <a:bodyPr/>
          <a:lstStyle/>
          <a:p>
            <a:r>
              <a:rPr lang="en-US" sz="3200"/>
              <a:t>Problems with Modal model (2)</a:t>
            </a:r>
          </a:p>
        </p:txBody>
      </p:sp>
      <p:sp>
        <p:nvSpPr>
          <p:cNvPr id="8202" name="Text Box 10"/>
          <p:cNvSpPr txBox="1">
            <a:spLocks noChangeArrowheads="1"/>
          </p:cNvSpPr>
          <p:nvPr/>
        </p:nvSpPr>
        <p:spPr bwMode="auto">
          <a:xfrm>
            <a:off x="1143000" y="5867400"/>
            <a:ext cx="2678113" cy="274638"/>
          </a:xfrm>
          <a:prstGeom prst="rect">
            <a:avLst/>
          </a:prstGeom>
          <a:noFill/>
          <a:ln w="9525">
            <a:noFill/>
            <a:miter lim="800000"/>
            <a:headEnd/>
            <a:tailEnd/>
          </a:ln>
          <a:effectLst/>
        </p:spPr>
        <p:txBody>
          <a:bodyPr wrap="none">
            <a:spAutoFit/>
          </a:bodyPr>
          <a:lstStyle/>
          <a:p>
            <a:r>
              <a:rPr lang="en-US" sz="1200" dirty="0"/>
              <a:t>(</a:t>
            </a:r>
            <a:r>
              <a:rPr lang="en-US" sz="1200" dirty="0" err="1"/>
              <a:t>Nairne</a:t>
            </a:r>
            <a:r>
              <a:rPr lang="en-US" sz="1200" dirty="0"/>
              <a:t>, Neath, Serra, &amp; </a:t>
            </a:r>
            <a:r>
              <a:rPr lang="en-US" sz="1200" dirty="0" err="1"/>
              <a:t>Byun</a:t>
            </a:r>
            <a:r>
              <a:rPr lang="en-US" sz="1200" dirty="0"/>
              <a:t>, 1997)</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body" sz="half" idx="2"/>
          </p:nvPr>
        </p:nvSpPr>
        <p:spPr/>
        <p:txBody>
          <a:bodyPr/>
          <a:lstStyle/>
          <a:p>
            <a:r>
              <a:rPr lang="en-US" sz="2400"/>
              <a:t>STS “knows” the identity of items coming from the sensory register</a:t>
            </a:r>
          </a:p>
          <a:p>
            <a:endParaRPr lang="en-US" sz="2400"/>
          </a:p>
          <a:p>
            <a:r>
              <a:rPr lang="en-US" sz="2400"/>
              <a:t>How does it know?</a:t>
            </a:r>
          </a:p>
          <a:p>
            <a:endParaRPr lang="en-US" sz="2400"/>
          </a:p>
          <a:p>
            <a:r>
              <a:rPr lang="en-US" sz="2400"/>
              <a:t>The sensory register has to make to make contact with LTS </a:t>
            </a:r>
            <a:r>
              <a:rPr lang="en-US" sz="2400">
                <a:sym typeface="Wingdings" pitchFamily="2" charset="2"/>
              </a:rPr>
              <a:t> model loses appealing simplicity</a:t>
            </a:r>
            <a:endParaRPr lang="en-US" sz="2400"/>
          </a:p>
        </p:txBody>
      </p:sp>
      <p:sp>
        <p:nvSpPr>
          <p:cNvPr id="34820" name="Rectangle 4"/>
          <p:cNvSpPr>
            <a:spLocks noGrp="1" noChangeArrowheads="1"/>
          </p:cNvSpPr>
          <p:nvPr>
            <p:ph type="title"/>
          </p:nvPr>
        </p:nvSpPr>
        <p:spPr>
          <a:xfrm>
            <a:off x="457200" y="0"/>
            <a:ext cx="8229600" cy="1143000"/>
          </a:xfrm>
          <a:noFill/>
          <a:ln/>
        </p:spPr>
        <p:txBody>
          <a:bodyPr/>
          <a:lstStyle/>
          <a:p>
            <a:r>
              <a:rPr lang="en-US" sz="3200"/>
              <a:t>Problems with Modal model (3)</a:t>
            </a:r>
          </a:p>
        </p:txBody>
      </p:sp>
      <p:pic>
        <p:nvPicPr>
          <p:cNvPr id="34822" name="Picture 6"/>
          <p:cNvPicPr>
            <a:picLocks noChangeAspect="1" noChangeArrowheads="1"/>
          </p:cNvPicPr>
          <p:nvPr/>
        </p:nvPicPr>
        <p:blipFill>
          <a:blip r:embed="rId2" cstate="print">
            <a:lum contrast="6000"/>
          </a:blip>
          <a:srcRect/>
          <a:stretch>
            <a:fillRect/>
          </a:stretch>
        </p:blipFill>
        <p:spPr bwMode="auto">
          <a:xfrm>
            <a:off x="152400" y="1371600"/>
            <a:ext cx="4267200" cy="4154488"/>
          </a:xfrm>
          <a:prstGeom prst="rect">
            <a:avLst/>
          </a:prstGeom>
          <a:noFill/>
          <a:ln w="9525">
            <a:noFill/>
            <a:miter lim="800000"/>
            <a:headEnd/>
            <a:tailEnd/>
          </a:ln>
          <a:effectLst/>
        </p:spPr>
      </p:pic>
      <p:sp>
        <p:nvSpPr>
          <p:cNvPr id="34823" name="Freeform 7"/>
          <p:cNvSpPr>
            <a:spLocks/>
          </p:cNvSpPr>
          <p:nvPr/>
        </p:nvSpPr>
        <p:spPr bwMode="auto">
          <a:xfrm>
            <a:off x="3733800" y="2667000"/>
            <a:ext cx="838200" cy="2514600"/>
          </a:xfrm>
          <a:custGeom>
            <a:avLst/>
            <a:gdLst/>
            <a:ahLst/>
            <a:cxnLst>
              <a:cxn ang="0">
                <a:pos x="0" y="0"/>
              </a:cxn>
              <a:cxn ang="0">
                <a:pos x="528" y="768"/>
              </a:cxn>
              <a:cxn ang="0">
                <a:pos x="0" y="1584"/>
              </a:cxn>
            </a:cxnLst>
            <a:rect l="0" t="0" r="r" b="b"/>
            <a:pathLst>
              <a:path w="528" h="1584">
                <a:moveTo>
                  <a:pt x="0" y="0"/>
                </a:moveTo>
                <a:cubicBezTo>
                  <a:pt x="264" y="252"/>
                  <a:pt x="528" y="504"/>
                  <a:pt x="528" y="768"/>
                </a:cubicBezTo>
                <a:cubicBezTo>
                  <a:pt x="528" y="1032"/>
                  <a:pt x="264" y="1308"/>
                  <a:pt x="0" y="1584"/>
                </a:cubicBezTo>
              </a:path>
            </a:pathLst>
          </a:custGeom>
          <a:noFill/>
          <a:ln w="38100" cmpd="sng">
            <a:solidFill>
              <a:srgbClr val="FF0000"/>
            </a:solidFill>
            <a:round/>
            <a:headEnd type="triangle" w="med" len="med"/>
            <a:tailEnd type="triangle" w="med" len="med"/>
          </a:ln>
          <a:effectLst/>
        </p:spPr>
        <p:txBody>
          <a:bodyPr/>
          <a:lstStyle/>
          <a:p>
            <a:endParaRPr lang="en-GB"/>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memory</a:t>
            </a:r>
            <a:endParaRPr lang="en-GB" dirty="0"/>
          </a:p>
        </p:txBody>
      </p:sp>
      <p:graphicFrame>
        <p:nvGraphicFramePr>
          <p:cNvPr id="6" name="Content Placeholder 5"/>
          <p:cNvGraphicFramePr>
            <a:graphicFrameLocks noGrp="1"/>
          </p:cNvGraphicFramePr>
          <p:nvPr>
            <p:ph idx="1"/>
          </p:nvPr>
        </p:nvGraphicFramePr>
        <p:xfrm>
          <a:off x="2819400" y="1752600"/>
          <a:ext cx="3429000" cy="3708400"/>
        </p:xfrm>
        <a:graphic>
          <a:graphicData uri="http://schemas.openxmlformats.org/drawingml/2006/table">
            <a:tbl>
              <a:tblPr firstRow="1" bandRow="1">
                <a:tableStyleId>{5940675A-B579-460E-94D1-54222C63F5DA}</a:tableStyleId>
              </a:tblPr>
              <a:tblGrid>
                <a:gridCol w="1676400">
                  <a:extLst>
                    <a:ext uri="{9D8B030D-6E8A-4147-A177-3AD203B41FA5}">
                      <a16:colId xmlns:a16="http://schemas.microsoft.com/office/drawing/2014/main" val="20000"/>
                    </a:ext>
                  </a:extLst>
                </a:gridCol>
                <a:gridCol w="1752600">
                  <a:extLst>
                    <a:ext uri="{9D8B030D-6E8A-4147-A177-3AD203B41FA5}">
                      <a16:colId xmlns:a16="http://schemas.microsoft.com/office/drawing/2014/main" val="20001"/>
                    </a:ext>
                  </a:extLst>
                </a:gridCol>
              </a:tblGrid>
              <a:tr h="370840">
                <a:tc>
                  <a:txBody>
                    <a:bodyPr/>
                    <a:lstStyle/>
                    <a:p>
                      <a:r>
                        <a:rPr lang="en-US" dirty="0"/>
                        <a:t>Table</a:t>
                      </a:r>
                      <a:endParaRPr lang="en-GB" dirty="0"/>
                    </a:p>
                  </a:txBody>
                  <a:tcPr/>
                </a:tc>
                <a:tc>
                  <a:txBody>
                    <a:bodyPr/>
                    <a:lstStyle/>
                    <a:p>
                      <a:r>
                        <a:rPr lang="en-US" dirty="0"/>
                        <a:t>Kitten</a:t>
                      </a:r>
                      <a:endParaRPr lang="en-GB" dirty="0"/>
                    </a:p>
                  </a:txBody>
                  <a:tcPr/>
                </a:tc>
                <a:extLst>
                  <a:ext uri="{0D108BD9-81ED-4DB2-BD59-A6C34878D82A}">
                    <a16:rowId xmlns:a16="http://schemas.microsoft.com/office/drawing/2014/main" val="10000"/>
                  </a:ext>
                </a:extLst>
              </a:tr>
              <a:tr h="370840">
                <a:tc>
                  <a:txBody>
                    <a:bodyPr/>
                    <a:lstStyle/>
                    <a:p>
                      <a:r>
                        <a:rPr lang="en-US" dirty="0"/>
                        <a:t>Candle</a:t>
                      </a:r>
                      <a:endParaRPr lang="en-GB" dirty="0"/>
                    </a:p>
                  </a:txBody>
                  <a:tcPr/>
                </a:tc>
                <a:tc>
                  <a:txBody>
                    <a:bodyPr/>
                    <a:lstStyle/>
                    <a:p>
                      <a:r>
                        <a:rPr lang="en-US" dirty="0"/>
                        <a:t>Doorknob</a:t>
                      </a:r>
                      <a:endParaRPr lang="en-GB" dirty="0"/>
                    </a:p>
                  </a:txBody>
                  <a:tcPr/>
                </a:tc>
                <a:extLst>
                  <a:ext uri="{0D108BD9-81ED-4DB2-BD59-A6C34878D82A}">
                    <a16:rowId xmlns:a16="http://schemas.microsoft.com/office/drawing/2014/main" val="10001"/>
                  </a:ext>
                </a:extLst>
              </a:tr>
              <a:tr h="370840">
                <a:tc>
                  <a:txBody>
                    <a:bodyPr/>
                    <a:lstStyle/>
                    <a:p>
                      <a:r>
                        <a:rPr lang="en-US" dirty="0"/>
                        <a:t>Maple</a:t>
                      </a:r>
                      <a:endParaRPr lang="en-GB" dirty="0"/>
                    </a:p>
                  </a:txBody>
                  <a:tcPr/>
                </a:tc>
                <a:tc>
                  <a:txBody>
                    <a:bodyPr/>
                    <a:lstStyle/>
                    <a:p>
                      <a:r>
                        <a:rPr lang="en-US" dirty="0"/>
                        <a:t>Folder</a:t>
                      </a:r>
                      <a:endParaRPr lang="en-GB" dirty="0"/>
                    </a:p>
                  </a:txBody>
                  <a:tcPr/>
                </a:tc>
                <a:extLst>
                  <a:ext uri="{0D108BD9-81ED-4DB2-BD59-A6C34878D82A}">
                    <a16:rowId xmlns:a16="http://schemas.microsoft.com/office/drawing/2014/main" val="10002"/>
                  </a:ext>
                </a:extLst>
              </a:tr>
              <a:tr h="370840">
                <a:tc>
                  <a:txBody>
                    <a:bodyPr/>
                    <a:lstStyle/>
                    <a:p>
                      <a:r>
                        <a:rPr lang="en-US" dirty="0"/>
                        <a:t>Subway</a:t>
                      </a:r>
                      <a:endParaRPr lang="en-GB" dirty="0"/>
                    </a:p>
                  </a:txBody>
                  <a:tcPr/>
                </a:tc>
                <a:tc>
                  <a:txBody>
                    <a:bodyPr/>
                    <a:lstStyle/>
                    <a:p>
                      <a:r>
                        <a:rPr lang="en-US" dirty="0"/>
                        <a:t>Concrete</a:t>
                      </a:r>
                      <a:endParaRPr lang="en-GB" dirty="0"/>
                    </a:p>
                  </a:txBody>
                  <a:tcPr/>
                </a:tc>
                <a:extLst>
                  <a:ext uri="{0D108BD9-81ED-4DB2-BD59-A6C34878D82A}">
                    <a16:rowId xmlns:a16="http://schemas.microsoft.com/office/drawing/2014/main" val="10003"/>
                  </a:ext>
                </a:extLst>
              </a:tr>
              <a:tr h="370840">
                <a:tc>
                  <a:txBody>
                    <a:bodyPr/>
                    <a:lstStyle/>
                    <a:p>
                      <a:r>
                        <a:rPr lang="en-US" dirty="0"/>
                        <a:t>Pencil</a:t>
                      </a:r>
                      <a:endParaRPr lang="en-GB" dirty="0"/>
                    </a:p>
                  </a:txBody>
                  <a:tcPr/>
                </a:tc>
                <a:tc>
                  <a:txBody>
                    <a:bodyPr/>
                    <a:lstStyle/>
                    <a:p>
                      <a:r>
                        <a:rPr lang="en-US" dirty="0"/>
                        <a:t>Railroad</a:t>
                      </a:r>
                      <a:endParaRPr lang="en-GB" dirty="0"/>
                    </a:p>
                  </a:txBody>
                  <a:tcPr/>
                </a:tc>
                <a:extLst>
                  <a:ext uri="{0D108BD9-81ED-4DB2-BD59-A6C34878D82A}">
                    <a16:rowId xmlns:a16="http://schemas.microsoft.com/office/drawing/2014/main" val="10004"/>
                  </a:ext>
                </a:extLst>
              </a:tr>
              <a:tr h="370840">
                <a:tc>
                  <a:txBody>
                    <a:bodyPr/>
                    <a:lstStyle/>
                    <a:p>
                      <a:r>
                        <a:rPr lang="en-US" dirty="0"/>
                        <a:t>Coffee</a:t>
                      </a:r>
                      <a:endParaRPr lang="en-GB" dirty="0"/>
                    </a:p>
                  </a:txBody>
                  <a:tcPr/>
                </a:tc>
                <a:tc>
                  <a:txBody>
                    <a:bodyPr/>
                    <a:lstStyle/>
                    <a:p>
                      <a:r>
                        <a:rPr lang="en-US" dirty="0"/>
                        <a:t>Doctor</a:t>
                      </a:r>
                      <a:endParaRPr lang="en-GB" dirty="0"/>
                    </a:p>
                  </a:txBody>
                  <a:tcPr/>
                </a:tc>
                <a:extLst>
                  <a:ext uri="{0D108BD9-81ED-4DB2-BD59-A6C34878D82A}">
                    <a16:rowId xmlns:a16="http://schemas.microsoft.com/office/drawing/2014/main" val="10005"/>
                  </a:ext>
                </a:extLst>
              </a:tr>
              <a:tr h="370840">
                <a:tc>
                  <a:txBody>
                    <a:bodyPr/>
                    <a:lstStyle/>
                    <a:p>
                      <a:r>
                        <a:rPr lang="en-US" dirty="0"/>
                        <a:t>Towel</a:t>
                      </a:r>
                      <a:endParaRPr lang="en-GB" dirty="0"/>
                    </a:p>
                  </a:txBody>
                  <a:tcPr/>
                </a:tc>
                <a:tc>
                  <a:txBody>
                    <a:bodyPr/>
                    <a:lstStyle/>
                    <a:p>
                      <a:r>
                        <a:rPr lang="en-US" dirty="0"/>
                        <a:t>Sunshine</a:t>
                      </a:r>
                      <a:endParaRPr lang="en-GB" dirty="0"/>
                    </a:p>
                  </a:txBody>
                  <a:tcPr/>
                </a:tc>
                <a:extLst>
                  <a:ext uri="{0D108BD9-81ED-4DB2-BD59-A6C34878D82A}">
                    <a16:rowId xmlns:a16="http://schemas.microsoft.com/office/drawing/2014/main" val="10006"/>
                  </a:ext>
                </a:extLst>
              </a:tr>
              <a:tr h="370840">
                <a:tc>
                  <a:txBody>
                    <a:bodyPr/>
                    <a:lstStyle/>
                    <a:p>
                      <a:r>
                        <a:rPr lang="en-US" dirty="0"/>
                        <a:t>Softball</a:t>
                      </a:r>
                      <a:endParaRPr lang="en-GB" dirty="0"/>
                    </a:p>
                  </a:txBody>
                  <a:tcPr/>
                </a:tc>
                <a:tc>
                  <a:txBody>
                    <a:bodyPr/>
                    <a:lstStyle/>
                    <a:p>
                      <a:r>
                        <a:rPr lang="en-US" dirty="0"/>
                        <a:t>Letter</a:t>
                      </a:r>
                      <a:endParaRPr lang="en-GB" dirty="0"/>
                    </a:p>
                  </a:txBody>
                  <a:tcPr/>
                </a:tc>
                <a:extLst>
                  <a:ext uri="{0D108BD9-81ED-4DB2-BD59-A6C34878D82A}">
                    <a16:rowId xmlns:a16="http://schemas.microsoft.com/office/drawing/2014/main" val="10007"/>
                  </a:ext>
                </a:extLst>
              </a:tr>
              <a:tr h="370840">
                <a:tc>
                  <a:txBody>
                    <a:bodyPr/>
                    <a:lstStyle/>
                    <a:p>
                      <a:r>
                        <a:rPr lang="en-US" dirty="0"/>
                        <a:t>Curtain</a:t>
                      </a:r>
                      <a:endParaRPr lang="en-GB" dirty="0"/>
                    </a:p>
                  </a:txBody>
                  <a:tcPr/>
                </a:tc>
                <a:tc>
                  <a:txBody>
                    <a:bodyPr/>
                    <a:lstStyle/>
                    <a:p>
                      <a:r>
                        <a:rPr lang="en-US" dirty="0"/>
                        <a:t>Turkey</a:t>
                      </a:r>
                      <a:endParaRPr lang="en-GB" dirty="0"/>
                    </a:p>
                  </a:txBody>
                  <a:tcPr/>
                </a:tc>
                <a:extLst>
                  <a:ext uri="{0D108BD9-81ED-4DB2-BD59-A6C34878D82A}">
                    <a16:rowId xmlns:a16="http://schemas.microsoft.com/office/drawing/2014/main" val="10008"/>
                  </a:ext>
                </a:extLst>
              </a:tr>
              <a:tr h="370840">
                <a:tc>
                  <a:txBody>
                    <a:bodyPr/>
                    <a:lstStyle/>
                    <a:p>
                      <a:r>
                        <a:rPr lang="en-US" dirty="0"/>
                        <a:t>Player</a:t>
                      </a:r>
                      <a:endParaRPr lang="en-GB" dirty="0"/>
                    </a:p>
                  </a:txBody>
                  <a:tcPr/>
                </a:tc>
                <a:tc>
                  <a:txBody>
                    <a:bodyPr/>
                    <a:lstStyle/>
                    <a:p>
                      <a:r>
                        <a:rPr lang="en-US" dirty="0"/>
                        <a:t>Hammer</a:t>
                      </a:r>
                      <a:endParaRPr lang="en-GB" dirty="0"/>
                    </a:p>
                  </a:txBody>
                  <a:tcPr/>
                </a:tc>
                <a:extLst>
                  <a:ext uri="{0D108BD9-81ED-4DB2-BD59-A6C34878D82A}">
                    <a16:rowId xmlns:a16="http://schemas.microsoft.com/office/drawing/2014/main" val="10009"/>
                  </a:ext>
                </a:extLst>
              </a:tr>
            </a:tbl>
          </a:graphicData>
        </a:graphic>
      </p:graphicFrame>
      <p:sp>
        <p:nvSpPr>
          <p:cNvPr id="7" name="TextBox 6"/>
          <p:cNvSpPr txBox="1"/>
          <p:nvPr/>
        </p:nvSpPr>
        <p:spPr>
          <a:xfrm>
            <a:off x="2590800" y="5955268"/>
            <a:ext cx="4114800" cy="369332"/>
          </a:xfrm>
          <a:prstGeom prst="rect">
            <a:avLst/>
          </a:prstGeom>
          <a:noFill/>
        </p:spPr>
        <p:txBody>
          <a:bodyPr wrap="square" rtlCol="0">
            <a:spAutoFit/>
          </a:bodyPr>
          <a:lstStyle/>
          <a:p>
            <a:r>
              <a:rPr lang="en-US" dirty="0"/>
              <a:t>Take two minutes to memorize this list</a:t>
            </a:r>
            <a:endParaRPr lang="en-GB"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Models of memory</a:t>
            </a:r>
            <a:endParaRPr lang="en-GB" dirty="0"/>
          </a:p>
        </p:txBody>
      </p:sp>
      <p:sp>
        <p:nvSpPr>
          <p:cNvPr id="5" name="Subtitle 4">
            <a:extLst>
              <a:ext uri="{FF2B5EF4-FFF2-40B4-BE49-F238E27FC236}">
                <a16:creationId xmlns:a16="http://schemas.microsoft.com/office/drawing/2014/main" id="{F57E9261-FFED-4349-A3A2-0B399738B4D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792305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Random access memory</a:t>
            </a:r>
            <a:endParaRPr lang="en-GB" dirty="0"/>
          </a:p>
        </p:txBody>
      </p:sp>
      <p:sp>
        <p:nvSpPr>
          <p:cNvPr id="4" name="Rectangle 3"/>
          <p:cNvSpPr/>
          <p:nvPr/>
        </p:nvSpPr>
        <p:spPr>
          <a:xfrm>
            <a:off x="3962400" y="3276600"/>
            <a:ext cx="114300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RAM</a:t>
            </a: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 name="Oval 4"/>
          <p:cNvSpPr/>
          <p:nvPr/>
        </p:nvSpPr>
        <p:spPr>
          <a:xfrm>
            <a:off x="1066800" y="3467100"/>
            <a:ext cx="16764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Address in</a:t>
            </a: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Oval 5"/>
          <p:cNvSpPr/>
          <p:nvPr/>
        </p:nvSpPr>
        <p:spPr>
          <a:xfrm>
            <a:off x="6019800" y="3467100"/>
            <a:ext cx="16764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Data out</a:t>
            </a: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8" name="Straight Arrow Connector 7"/>
          <p:cNvCxnSpPr/>
          <p:nvPr/>
        </p:nvCxnSpPr>
        <p:spPr>
          <a:xfrm>
            <a:off x="2438400" y="3771900"/>
            <a:ext cx="15240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105400" y="3771900"/>
            <a:ext cx="9144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90600" y="2145268"/>
            <a:ext cx="6705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Computer memory can be randomly accessed given address locations</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TextBox 15"/>
          <p:cNvSpPr txBox="1"/>
          <p:nvPr/>
        </p:nvSpPr>
        <p:spPr>
          <a:xfrm>
            <a:off x="1143000" y="4876800"/>
            <a:ext cx="67056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But human memory doesn’t have consistent physical addressing. So how does it still work effectively?</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670754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addressable memory</a:t>
            </a:r>
            <a:endParaRPr lang="en-GB" dirty="0"/>
          </a:p>
        </p:txBody>
      </p:sp>
      <p:sp>
        <p:nvSpPr>
          <p:cNvPr id="4" name="Rectangle 3"/>
          <p:cNvSpPr/>
          <p:nvPr/>
        </p:nvSpPr>
        <p:spPr>
          <a:xfrm>
            <a:off x="3962400" y="3276600"/>
            <a:ext cx="114300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CAM</a:t>
            </a: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 name="Oval 4"/>
          <p:cNvSpPr/>
          <p:nvPr/>
        </p:nvSpPr>
        <p:spPr>
          <a:xfrm>
            <a:off x="1066800" y="3467100"/>
            <a:ext cx="16764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Data in</a:t>
            </a: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Oval 5"/>
          <p:cNvSpPr/>
          <p:nvPr/>
        </p:nvSpPr>
        <p:spPr>
          <a:xfrm>
            <a:off x="6019800" y="3467100"/>
            <a:ext cx="19050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Address out</a:t>
            </a: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7" name="Straight Arrow Connector 6"/>
          <p:cNvCxnSpPr/>
          <p:nvPr/>
        </p:nvCxnSpPr>
        <p:spPr>
          <a:xfrm>
            <a:off x="2438400" y="3771900"/>
            <a:ext cx="15240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105400" y="3771900"/>
            <a:ext cx="9144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66800" y="2020669"/>
            <a:ext cx="66294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Content addressable memories are used in some high-speed search operations </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TextBox 9"/>
          <p:cNvSpPr txBox="1"/>
          <p:nvPr/>
        </p:nvSpPr>
        <p:spPr>
          <a:xfrm>
            <a:off x="609600" y="6172200"/>
            <a:ext cx="7772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https://en.wikipedia.org/wiki/Content-addressable_memory</a:t>
            </a:r>
          </a:p>
        </p:txBody>
      </p:sp>
      <p:sp>
        <p:nvSpPr>
          <p:cNvPr id="11" name="TextBox 10"/>
          <p:cNvSpPr txBox="1"/>
          <p:nvPr/>
        </p:nvSpPr>
        <p:spPr>
          <a:xfrm>
            <a:off x="1143000" y="4876800"/>
            <a:ext cx="7315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Human memory is closer to content addressable than random addressable</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374903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Retrieval depends on joint encoding</a:t>
            </a:r>
            <a:endParaRPr lang="en-GB" dirty="0"/>
          </a:p>
        </p:txBody>
      </p:sp>
      <p:sp>
        <p:nvSpPr>
          <p:cNvPr id="3" name="Content Placeholder 2"/>
          <p:cNvSpPr>
            <a:spLocks noGrp="1"/>
          </p:cNvSpPr>
          <p:nvPr>
            <p:ph idx="1"/>
          </p:nvPr>
        </p:nvSpPr>
        <p:spPr/>
        <p:txBody>
          <a:bodyPr>
            <a:normAutofit fontScale="92500" lnSpcReduction="20000"/>
          </a:bodyPr>
          <a:lstStyle/>
          <a:p>
            <a:r>
              <a:rPr lang="en-US" dirty="0"/>
              <a:t>“Neurons that fire together wire together” – </a:t>
            </a:r>
            <a:r>
              <a:rPr lang="en-US" dirty="0" err="1"/>
              <a:t>Hebbian</a:t>
            </a:r>
            <a:r>
              <a:rPr lang="en-US" dirty="0"/>
              <a:t> postulate</a:t>
            </a:r>
          </a:p>
          <a:p>
            <a:r>
              <a:rPr lang="en-US" dirty="0"/>
              <a:t>Any memory encoding must store both the target to be stored and the cue that will trigger its retrieval</a:t>
            </a:r>
          </a:p>
          <a:p>
            <a:r>
              <a:rPr lang="en-US" dirty="0"/>
              <a:t>Can’t store single items in memory</a:t>
            </a:r>
          </a:p>
          <a:p>
            <a:r>
              <a:rPr lang="en-US" dirty="0"/>
              <a:t>But what are retrieval cues?</a:t>
            </a:r>
          </a:p>
          <a:p>
            <a:pPr lvl="1"/>
            <a:r>
              <a:rPr lang="en-US" dirty="0"/>
              <a:t>Hard to identify in natural settings</a:t>
            </a:r>
          </a:p>
          <a:p>
            <a:pPr lvl="1"/>
            <a:r>
              <a:rPr lang="en-US" dirty="0"/>
              <a:t>Hard to nail down even in experimental settings</a:t>
            </a:r>
          </a:p>
          <a:p>
            <a:pPr lvl="1"/>
            <a:r>
              <a:rPr lang="en-US" dirty="0"/>
              <a:t>In principle, could be any datum of experience</a:t>
            </a:r>
            <a:endParaRPr lang="en-GB" dirty="0"/>
          </a:p>
        </p:txBody>
      </p:sp>
    </p:spTree>
    <p:extLst>
      <p:ext uri="{BB962C8B-B14F-4D97-AF65-F5344CB8AC3E}">
        <p14:creationId xmlns:p14="http://schemas.microsoft.com/office/powerpoint/2010/main" val="3663740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lstStyle/>
          <a:p>
            <a:r>
              <a:rPr lang="en-US" dirty="0"/>
              <a:t>Encoding experiences in memory</a:t>
            </a:r>
          </a:p>
        </p:txBody>
      </p:sp>
      <p:sp>
        <p:nvSpPr>
          <p:cNvPr id="226307" name="Rectangle 3"/>
          <p:cNvSpPr>
            <a:spLocks noGrp="1" noChangeArrowheads="1"/>
          </p:cNvSpPr>
          <p:nvPr>
            <p:ph type="body" idx="1"/>
          </p:nvPr>
        </p:nvSpPr>
        <p:spPr/>
        <p:txBody>
          <a:bodyPr>
            <a:normAutofit/>
          </a:bodyPr>
          <a:lstStyle/>
          <a:p>
            <a:pPr>
              <a:lnSpc>
                <a:spcPct val="90000"/>
              </a:lnSpc>
            </a:pPr>
            <a:r>
              <a:rPr lang="en-US" dirty="0"/>
              <a:t>Not as straightforward as putting things in boxes and taking them out later</a:t>
            </a:r>
          </a:p>
          <a:p>
            <a:pPr>
              <a:lnSpc>
                <a:spcPct val="90000"/>
              </a:lnSpc>
            </a:pPr>
            <a:r>
              <a:rPr lang="en-US" dirty="0"/>
              <a:t>How is the experience represented?</a:t>
            </a:r>
          </a:p>
          <a:p>
            <a:pPr>
              <a:lnSpc>
                <a:spcPct val="90000"/>
              </a:lnSpc>
            </a:pPr>
            <a:r>
              <a:rPr lang="en-US" dirty="0"/>
              <a:t>How is it indexed?</a:t>
            </a:r>
          </a:p>
          <a:p>
            <a:pPr>
              <a:lnSpc>
                <a:spcPct val="90000"/>
              </a:lnSpc>
            </a:pPr>
            <a:r>
              <a:rPr lang="en-US" dirty="0"/>
              <a:t>How is it retrieved?</a:t>
            </a:r>
          </a:p>
          <a:p>
            <a:pPr>
              <a:lnSpc>
                <a:spcPct val="90000"/>
              </a:lnSpc>
            </a:pPr>
            <a:r>
              <a:rPr lang="en-US" dirty="0"/>
              <a:t>What factors affect encoding?</a:t>
            </a:r>
          </a:p>
          <a:p>
            <a:pPr>
              <a:lnSpc>
                <a:spcPct val="90000"/>
              </a:lnSpc>
              <a:buNone/>
            </a:pPr>
            <a:endParaRPr lang="en-US" dirty="0"/>
          </a:p>
        </p:txBody>
      </p:sp>
    </p:spTree>
    <p:extLst>
      <p:ext uri="{BB962C8B-B14F-4D97-AF65-F5344CB8AC3E}">
        <p14:creationId xmlns:p14="http://schemas.microsoft.com/office/powerpoint/2010/main" val="10062218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title"/>
          </p:nvPr>
        </p:nvSpPr>
        <p:spPr/>
        <p:txBody>
          <a:bodyPr>
            <a:normAutofit fontScale="90000"/>
          </a:bodyPr>
          <a:lstStyle/>
          <a:p>
            <a:r>
              <a:rPr lang="en-US"/>
              <a:t>Environmental </a:t>
            </a:r>
            <a:br>
              <a:rPr lang="en-US"/>
            </a:br>
            <a:r>
              <a:rPr lang="en-US"/>
              <a:t>Effects on Encoding</a:t>
            </a:r>
          </a:p>
        </p:txBody>
      </p:sp>
      <p:sp>
        <p:nvSpPr>
          <p:cNvPr id="248835" name="Rectangle 3"/>
          <p:cNvSpPr>
            <a:spLocks noGrp="1" noChangeArrowheads="1"/>
          </p:cNvSpPr>
          <p:nvPr>
            <p:ph type="body" idx="1"/>
          </p:nvPr>
        </p:nvSpPr>
        <p:spPr>
          <a:xfrm>
            <a:off x="609600" y="1947863"/>
            <a:ext cx="8229600" cy="4757737"/>
          </a:xfrm>
        </p:spPr>
        <p:txBody>
          <a:bodyPr>
            <a:normAutofit fontScale="92500" lnSpcReduction="20000"/>
          </a:bodyPr>
          <a:lstStyle/>
          <a:p>
            <a:pPr>
              <a:lnSpc>
                <a:spcPct val="90000"/>
              </a:lnSpc>
            </a:pPr>
            <a:r>
              <a:rPr lang="en-US" i="1" dirty="0"/>
              <a:t>Encoding specificity principle </a:t>
            </a:r>
            <a:r>
              <a:rPr lang="en-US" dirty="0"/>
              <a:t>proposes that the cues present during encoding serve as the best cues for retrieval</a:t>
            </a:r>
          </a:p>
          <a:p>
            <a:pPr lvl="1">
              <a:lnSpc>
                <a:spcPct val="90000"/>
              </a:lnSpc>
            </a:pPr>
            <a:r>
              <a:rPr lang="en-US" dirty="0"/>
              <a:t>This is why elaborative rehearsal helps memory performance</a:t>
            </a:r>
          </a:p>
          <a:p>
            <a:pPr lvl="1">
              <a:lnSpc>
                <a:spcPct val="90000"/>
              </a:lnSpc>
            </a:pPr>
            <a:r>
              <a:rPr lang="en-US" dirty="0"/>
              <a:t>Elaborative rehearsal </a:t>
            </a:r>
            <a:r>
              <a:rPr lang="en-US" dirty="0">
                <a:sym typeface="Wingdings" pitchFamily="2" charset="2"/>
              </a:rPr>
              <a:t></a:t>
            </a:r>
            <a:r>
              <a:rPr lang="en-US" dirty="0"/>
              <a:t> plant: tree :: sea: o____, generating targets helps in retention</a:t>
            </a:r>
          </a:p>
          <a:p>
            <a:pPr>
              <a:lnSpc>
                <a:spcPct val="90000"/>
              </a:lnSpc>
            </a:pPr>
            <a:r>
              <a:rPr lang="en-US" i="1" dirty="0"/>
              <a:t>State-dependent memory </a:t>
            </a:r>
            <a:r>
              <a:rPr lang="en-US" dirty="0"/>
              <a:t>is memory that depends upon the relationship of one’s physiological state at the time of encoding and at the time of retrieval</a:t>
            </a:r>
          </a:p>
          <a:p>
            <a:pPr lvl="1">
              <a:lnSpc>
                <a:spcPct val="90000"/>
              </a:lnSpc>
            </a:pPr>
            <a:r>
              <a:rPr lang="en-US" dirty="0"/>
              <a:t>Relationship of smell to memory is a common literary trope, see c.f. Proust’s </a:t>
            </a:r>
            <a:r>
              <a:rPr lang="en-US" i="1" dirty="0"/>
              <a:t>Remembrance of things past</a:t>
            </a:r>
            <a:endParaRPr lang="en-US" dirty="0"/>
          </a:p>
        </p:txBody>
      </p:sp>
    </p:spTree>
    <p:extLst>
      <p:ext uri="{BB962C8B-B14F-4D97-AF65-F5344CB8AC3E}">
        <p14:creationId xmlns:p14="http://schemas.microsoft.com/office/powerpoint/2010/main" val="36587383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p:txBody>
          <a:bodyPr>
            <a:normAutofit fontScale="90000"/>
          </a:bodyPr>
          <a:lstStyle/>
          <a:p>
            <a:r>
              <a:rPr lang="en-US"/>
              <a:t>Environmental </a:t>
            </a:r>
            <a:br>
              <a:rPr lang="en-US"/>
            </a:br>
            <a:r>
              <a:rPr lang="en-US"/>
              <a:t>Effects on Encoding</a:t>
            </a:r>
          </a:p>
        </p:txBody>
      </p:sp>
      <p:sp>
        <p:nvSpPr>
          <p:cNvPr id="249859" name="Rectangle 3"/>
          <p:cNvSpPr>
            <a:spLocks noGrp="1" noChangeArrowheads="1"/>
          </p:cNvSpPr>
          <p:nvPr>
            <p:ph type="body" idx="1"/>
          </p:nvPr>
        </p:nvSpPr>
        <p:spPr>
          <a:xfrm>
            <a:off x="609600" y="2133600"/>
            <a:ext cx="8229600" cy="3919538"/>
          </a:xfrm>
        </p:spPr>
        <p:txBody>
          <a:bodyPr>
            <a:normAutofit lnSpcReduction="10000"/>
          </a:bodyPr>
          <a:lstStyle/>
          <a:p>
            <a:pPr>
              <a:lnSpc>
                <a:spcPct val="95000"/>
              </a:lnSpc>
            </a:pPr>
            <a:r>
              <a:rPr lang="en-US" sz="2600" i="1" dirty="0"/>
              <a:t>Mood-dependent memory </a:t>
            </a:r>
            <a:r>
              <a:rPr lang="en-US" sz="2600" dirty="0"/>
              <a:t>effects attest to the fact that memory is better when a person’s mood is the same during encoding and retrieval</a:t>
            </a:r>
          </a:p>
          <a:p>
            <a:pPr lvl="1">
              <a:lnSpc>
                <a:spcPct val="95000"/>
              </a:lnSpc>
            </a:pPr>
            <a:r>
              <a:rPr lang="en-US" sz="2300" dirty="0"/>
              <a:t>For example, if you are happy during encoding information, it is easier to retrieve that information if you are happy at the time of retrieval</a:t>
            </a:r>
          </a:p>
          <a:p>
            <a:pPr>
              <a:lnSpc>
                <a:spcPct val="95000"/>
              </a:lnSpc>
            </a:pPr>
            <a:r>
              <a:rPr lang="en-US" sz="2600" i="1" dirty="0"/>
              <a:t>Mood-congruence effect </a:t>
            </a:r>
            <a:r>
              <a:rPr lang="en-US" sz="2600" dirty="0"/>
              <a:t>is the fact that memory is better for experiences that are congruent with a person’s current mood </a:t>
            </a:r>
          </a:p>
          <a:p>
            <a:pPr lvl="1">
              <a:lnSpc>
                <a:spcPct val="95000"/>
              </a:lnSpc>
            </a:pPr>
            <a:r>
              <a:rPr lang="en-US" sz="2300" dirty="0"/>
              <a:t>For example, when we are sad it is easier to retrieve negative events in our lives</a:t>
            </a:r>
          </a:p>
        </p:txBody>
      </p:sp>
    </p:spTree>
    <p:extLst>
      <p:ext uri="{BB962C8B-B14F-4D97-AF65-F5344CB8AC3E}">
        <p14:creationId xmlns:p14="http://schemas.microsoft.com/office/powerpoint/2010/main" val="3083951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rrowheads="1"/>
          </p:cNvSpPr>
          <p:nvPr>
            <p:ph type="title"/>
          </p:nvPr>
        </p:nvSpPr>
        <p:spPr/>
        <p:txBody>
          <a:bodyPr/>
          <a:lstStyle/>
          <a:p>
            <a:r>
              <a:rPr lang="en-US" altLang="en-US"/>
              <a:t>Encoding Specificity</a:t>
            </a:r>
          </a:p>
        </p:txBody>
      </p:sp>
      <p:sp>
        <p:nvSpPr>
          <p:cNvPr id="51203" name="Rectangle 3"/>
          <p:cNvSpPr>
            <a:spLocks noGrp="1" noRot="1" noChangeArrowheads="1"/>
          </p:cNvSpPr>
          <p:nvPr>
            <p:ph type="body" idx="1"/>
          </p:nvPr>
        </p:nvSpPr>
        <p:spPr/>
        <p:txBody>
          <a:bodyPr/>
          <a:lstStyle/>
          <a:p>
            <a:pPr>
              <a:buFont typeface="Wingdings" pitchFamily="2" charset="2"/>
              <a:buNone/>
            </a:pPr>
            <a:r>
              <a:rPr lang="en-US" altLang="en-US"/>
              <a:t>– When conditions of retrieval are similar to conditions of encoding, retrieval is more likely to be successful</a:t>
            </a:r>
          </a:p>
          <a:p>
            <a:pPr>
              <a:buFont typeface="Wingdings" pitchFamily="2" charset="2"/>
              <a:buNone/>
            </a:pPr>
            <a:r>
              <a:rPr lang="en-US" altLang="en-US"/>
              <a:t>– You are more likely to remember things if the conditions under which you recall them are similar to the conditions under which you learned them</a:t>
            </a:r>
          </a:p>
        </p:txBody>
      </p:sp>
    </p:spTree>
    <p:extLst>
      <p:ext uri="{BB962C8B-B14F-4D97-AF65-F5344CB8AC3E}">
        <p14:creationId xmlns:p14="http://schemas.microsoft.com/office/powerpoint/2010/main" val="724068890"/>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rrowheads="1"/>
          </p:cNvSpPr>
          <p:nvPr>
            <p:ph type="title"/>
          </p:nvPr>
        </p:nvSpPr>
        <p:spPr/>
        <p:txBody>
          <a:bodyPr/>
          <a:lstStyle/>
          <a:p>
            <a:r>
              <a:rPr lang="en-US" altLang="en-US"/>
              <a:t>Encoding Specificity</a:t>
            </a:r>
          </a:p>
        </p:txBody>
      </p:sp>
      <p:sp>
        <p:nvSpPr>
          <p:cNvPr id="52227" name="Rectangle 3"/>
          <p:cNvSpPr>
            <a:spLocks noGrp="1" noRot="1" noChangeArrowheads="1"/>
          </p:cNvSpPr>
          <p:nvPr>
            <p:ph type="body" idx="1"/>
          </p:nvPr>
        </p:nvSpPr>
        <p:spPr/>
        <p:txBody>
          <a:bodyPr/>
          <a:lstStyle/>
          <a:p>
            <a:r>
              <a:rPr lang="en-US" altLang="en-US"/>
              <a:t>Context effects—environmental cues to recall</a:t>
            </a:r>
          </a:p>
          <a:p>
            <a:r>
              <a:rPr lang="en-US" altLang="en-US"/>
              <a:t>State dependent retrieval—physical, internal factors </a:t>
            </a:r>
          </a:p>
          <a:p>
            <a:r>
              <a:rPr lang="en-US" altLang="en-US"/>
              <a:t>Mood Congruence—factors related to mood or emotions</a:t>
            </a:r>
          </a:p>
          <a:p>
            <a:endParaRPr lang="en-US" altLang="en-US"/>
          </a:p>
        </p:txBody>
      </p:sp>
    </p:spTree>
    <p:extLst>
      <p:ext uri="{BB962C8B-B14F-4D97-AF65-F5344CB8AC3E}">
        <p14:creationId xmlns:p14="http://schemas.microsoft.com/office/powerpoint/2010/main" val="337953082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p:txBody>
          <a:bodyPr>
            <a:normAutofit fontScale="90000"/>
          </a:bodyPr>
          <a:lstStyle/>
          <a:p>
            <a:r>
              <a:rPr lang="en-US" dirty="0"/>
              <a:t>Encoding-dependent memory tricks</a:t>
            </a:r>
          </a:p>
        </p:txBody>
      </p:sp>
      <p:sp>
        <p:nvSpPr>
          <p:cNvPr id="257027" name="Rectangle 3"/>
          <p:cNvSpPr>
            <a:spLocks noGrp="1" noChangeArrowheads="1"/>
          </p:cNvSpPr>
          <p:nvPr>
            <p:ph type="body" idx="1"/>
          </p:nvPr>
        </p:nvSpPr>
        <p:spPr>
          <a:xfrm>
            <a:off x="609600" y="2057400"/>
            <a:ext cx="8382000" cy="4191000"/>
          </a:xfrm>
        </p:spPr>
        <p:txBody>
          <a:bodyPr>
            <a:normAutofit lnSpcReduction="10000"/>
          </a:bodyPr>
          <a:lstStyle/>
          <a:p>
            <a:pPr>
              <a:lnSpc>
                <a:spcPct val="95000"/>
              </a:lnSpc>
            </a:pPr>
            <a:r>
              <a:rPr lang="en-US" sz="2800" dirty="0"/>
              <a:t>The</a:t>
            </a:r>
            <a:r>
              <a:rPr lang="en-US" sz="2800" b="1" dirty="0"/>
              <a:t> </a:t>
            </a:r>
            <a:r>
              <a:rPr lang="en-US" sz="2800" i="1" dirty="0"/>
              <a:t>spacing effect </a:t>
            </a:r>
            <a:r>
              <a:rPr lang="en-US" sz="2800" dirty="0"/>
              <a:t>(or distributed study effect) shows that your memory will improve if you study for an exam over an extended time interval rather than just a few days before the exam</a:t>
            </a:r>
          </a:p>
          <a:p>
            <a:pPr lvl="1">
              <a:lnSpc>
                <a:spcPct val="95000"/>
              </a:lnSpc>
            </a:pPr>
            <a:r>
              <a:rPr lang="en-US" sz="2400" dirty="0"/>
              <a:t>Can be because studying in a diverse set of circumstances makes more retrieval cues accessible for encoding</a:t>
            </a:r>
          </a:p>
          <a:p>
            <a:pPr>
              <a:lnSpc>
                <a:spcPct val="95000"/>
              </a:lnSpc>
            </a:pPr>
            <a:r>
              <a:rPr lang="en-US" sz="2800" i="1" dirty="0"/>
              <a:t>Overlearning</a:t>
            </a:r>
            <a:r>
              <a:rPr lang="en-US" sz="2800" dirty="0"/>
              <a:t> is studying material past the point of initial learning, and has been demonstrated to aid in retrieval of that information </a:t>
            </a:r>
          </a:p>
          <a:p>
            <a:pPr lvl="1">
              <a:lnSpc>
                <a:spcPct val="95000"/>
              </a:lnSpc>
            </a:pPr>
            <a:r>
              <a:rPr lang="en-US" sz="2400" dirty="0"/>
              <a:t>Can be because multiple retrieval cues are associated with the same target, aiding retrieval</a:t>
            </a:r>
          </a:p>
        </p:txBody>
      </p:sp>
    </p:spTree>
    <p:extLst>
      <p:ext uri="{BB962C8B-B14F-4D97-AF65-F5344CB8AC3E}">
        <p14:creationId xmlns:p14="http://schemas.microsoft.com/office/powerpoint/2010/main" val="1471462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you remember?</a:t>
            </a:r>
            <a:endParaRPr lang="en-GB" dirty="0"/>
          </a:p>
        </p:txBody>
      </p:sp>
      <p:sp>
        <p:nvSpPr>
          <p:cNvPr id="3" name="Content Placeholder 2"/>
          <p:cNvSpPr>
            <a:spLocks noGrp="1"/>
          </p:cNvSpPr>
          <p:nvPr>
            <p:ph idx="1"/>
          </p:nvPr>
        </p:nvSpPr>
        <p:spPr/>
        <p:txBody>
          <a:bodyPr/>
          <a:lstStyle/>
          <a:p>
            <a:r>
              <a:rPr lang="en-US" dirty="0"/>
              <a:t>Table</a:t>
            </a:r>
          </a:p>
          <a:p>
            <a:r>
              <a:rPr lang="en-US" dirty="0"/>
              <a:t>Candle</a:t>
            </a:r>
          </a:p>
          <a:p>
            <a:r>
              <a:rPr lang="en-US" dirty="0"/>
              <a:t>Kitten</a:t>
            </a:r>
          </a:p>
          <a:p>
            <a:r>
              <a:rPr lang="en-US" dirty="0"/>
              <a:t>Player</a:t>
            </a:r>
          </a:p>
          <a:p>
            <a:r>
              <a:rPr lang="en-US" dirty="0"/>
              <a:t>Turkey</a:t>
            </a:r>
          </a:p>
          <a:p>
            <a:r>
              <a:rPr lang="en-US" dirty="0"/>
              <a:t>Hammer</a:t>
            </a:r>
          </a:p>
          <a:p>
            <a:r>
              <a:rPr lang="en-US" dirty="0"/>
              <a:t>….</a:t>
            </a:r>
          </a:p>
          <a:p>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2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p:txBody>
          <a:bodyPr/>
          <a:lstStyle/>
          <a:p>
            <a:r>
              <a:rPr lang="en-US" dirty="0"/>
              <a:t>Measuring memory performance</a:t>
            </a:r>
          </a:p>
        </p:txBody>
      </p:sp>
      <p:sp>
        <p:nvSpPr>
          <p:cNvPr id="228355" name="Rectangle 3"/>
          <p:cNvSpPr>
            <a:spLocks noGrp="1" noChangeArrowheads="1"/>
          </p:cNvSpPr>
          <p:nvPr>
            <p:ph type="body" idx="1"/>
          </p:nvPr>
        </p:nvSpPr>
        <p:spPr>
          <a:xfrm>
            <a:off x="623888" y="1981200"/>
            <a:ext cx="8153400" cy="3886200"/>
          </a:xfrm>
        </p:spPr>
        <p:txBody>
          <a:bodyPr>
            <a:normAutofit fontScale="92500" lnSpcReduction="20000"/>
          </a:bodyPr>
          <a:lstStyle/>
          <a:p>
            <a:pPr>
              <a:lnSpc>
                <a:spcPct val="95000"/>
              </a:lnSpc>
            </a:pPr>
            <a:r>
              <a:rPr lang="en-US" sz="2800" i="1" dirty="0"/>
              <a:t>Recall</a:t>
            </a:r>
            <a:r>
              <a:rPr lang="en-US" sz="2800" b="1" dirty="0"/>
              <a:t> </a:t>
            </a:r>
            <a:r>
              <a:rPr lang="en-US" sz="2800" dirty="0"/>
              <a:t>is a measure of retrieval that requires the reproduction of the information with essentially no retrieval cues</a:t>
            </a:r>
          </a:p>
          <a:p>
            <a:pPr lvl="1">
              <a:lnSpc>
                <a:spcPct val="95000"/>
              </a:lnSpc>
            </a:pPr>
            <a:r>
              <a:rPr lang="en-US" sz="2400" dirty="0"/>
              <a:t>Typical measure = # of items successfully retrieved/# of items on list</a:t>
            </a:r>
          </a:p>
          <a:p>
            <a:pPr>
              <a:lnSpc>
                <a:spcPct val="95000"/>
              </a:lnSpc>
            </a:pPr>
            <a:r>
              <a:rPr lang="en-US" sz="2800" i="1" dirty="0"/>
              <a:t>Recognition</a:t>
            </a:r>
            <a:r>
              <a:rPr lang="en-US" sz="2800" b="1" dirty="0"/>
              <a:t> </a:t>
            </a:r>
            <a:r>
              <a:rPr lang="en-US" sz="2800" dirty="0"/>
              <a:t>is a measure of retrieval that only requires the identification of the information in the presence of retrieval cues</a:t>
            </a:r>
          </a:p>
          <a:p>
            <a:pPr lvl="1">
              <a:lnSpc>
                <a:spcPct val="95000"/>
              </a:lnSpc>
            </a:pPr>
            <a:r>
              <a:rPr lang="en-US" sz="2400" dirty="0"/>
              <a:t>Typical measure = d’ in n-AFC with n-1 non-targets</a:t>
            </a:r>
          </a:p>
          <a:p>
            <a:pPr>
              <a:lnSpc>
                <a:spcPct val="95000"/>
              </a:lnSpc>
            </a:pPr>
            <a:r>
              <a:rPr lang="en-US" sz="2800" i="1" dirty="0"/>
              <a:t>Relearning</a:t>
            </a:r>
            <a:r>
              <a:rPr lang="en-US" sz="2800" dirty="0"/>
              <a:t>, also called the savings method, is a measure of the amount of time saved when learning the information for a second time </a:t>
            </a:r>
          </a:p>
        </p:txBody>
      </p:sp>
    </p:spTree>
    <p:extLst>
      <p:ext uri="{BB962C8B-B14F-4D97-AF65-F5344CB8AC3E}">
        <p14:creationId xmlns:p14="http://schemas.microsoft.com/office/powerpoint/2010/main" val="36259790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2" name="Rectangle 2"/>
          <p:cNvSpPr>
            <a:spLocks noGrp="1" noRot="1" noChangeArrowheads="1"/>
          </p:cNvSpPr>
          <p:nvPr>
            <p:ph type="title"/>
          </p:nvPr>
        </p:nvSpPr>
        <p:spPr>
          <a:xfrm>
            <a:off x="685800" y="304800"/>
            <a:ext cx="7772400" cy="1143000"/>
          </a:xfrm>
        </p:spPr>
        <p:txBody>
          <a:bodyPr/>
          <a:lstStyle/>
          <a:p>
            <a:r>
              <a:rPr lang="en-US" altLang="en-US"/>
              <a:t>Why do we forget?</a:t>
            </a:r>
          </a:p>
        </p:txBody>
      </p:sp>
      <p:sp>
        <p:nvSpPr>
          <p:cNvPr id="46083" name="Rectangle 3"/>
          <p:cNvSpPr>
            <a:spLocks noGrp="1" noChangeArrowheads="1"/>
          </p:cNvSpPr>
          <p:nvPr>
            <p:ph type="body" idx="1"/>
          </p:nvPr>
        </p:nvSpPr>
        <p:spPr>
          <a:xfrm>
            <a:off x="6381750" y="2755900"/>
            <a:ext cx="2463800" cy="3113088"/>
          </a:xfrm>
          <a:noFill/>
          <a:ln/>
        </p:spPr>
        <p:txBody>
          <a:bodyPr lIns="92075" tIns="46038" rIns="92075" bIns="46038"/>
          <a:lstStyle/>
          <a:p>
            <a:r>
              <a:rPr lang="en-US" altLang="en-US" sz="3600"/>
              <a:t>Forgetting can occur at any memory stage</a:t>
            </a:r>
          </a:p>
        </p:txBody>
      </p:sp>
      <p:grpSp>
        <p:nvGrpSpPr>
          <p:cNvPr id="2" name="Group 4"/>
          <p:cNvGrpSpPr>
            <a:grpSpLocks/>
          </p:cNvGrpSpPr>
          <p:nvPr/>
        </p:nvGrpSpPr>
        <p:grpSpPr bwMode="auto">
          <a:xfrm>
            <a:off x="533400" y="1752600"/>
            <a:ext cx="3733800" cy="4953000"/>
            <a:chOff x="336" y="1104"/>
            <a:chExt cx="2352" cy="3120"/>
          </a:xfrm>
        </p:grpSpPr>
        <p:sp>
          <p:nvSpPr>
            <p:cNvPr id="46085" name="Rectangle 5"/>
            <p:cNvSpPr>
              <a:spLocks noChangeArrowheads="1"/>
            </p:cNvSpPr>
            <p:nvPr/>
          </p:nvSpPr>
          <p:spPr bwMode="auto">
            <a:xfrm>
              <a:off x="336" y="3552"/>
              <a:ext cx="2352" cy="672"/>
            </a:xfrm>
            <a:prstGeom prst="rect">
              <a:avLst/>
            </a:prstGeom>
            <a:solidFill>
              <a:srgbClr val="33CCCC"/>
            </a:solidFill>
            <a:ln w="12700">
              <a:solidFill>
                <a:schemeClr val="tx1"/>
              </a:solidFill>
              <a:miter lim="800000"/>
              <a:headEnd type="none" w="sm" len="sm"/>
              <a:tailEnd type="none" w="sm" len="sm"/>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a:ln>
                    <a:noFill/>
                  </a:ln>
                  <a:solidFill>
                    <a:prstClr val="white"/>
                  </a:solidFill>
                  <a:effectLst/>
                  <a:uLnTx/>
                  <a:uFillTx/>
                  <a:latin typeface="Calibri"/>
                  <a:ea typeface="+mn-ea"/>
                  <a:cs typeface="+mn-cs"/>
                </a:rPr>
                <a:t>Retrieval from long-term memory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prstClr val="white"/>
                  </a:solidFill>
                  <a:effectLst/>
                  <a:uLnTx/>
                  <a:uFillTx/>
                  <a:latin typeface="Calibri"/>
                  <a:ea typeface="+mn-ea"/>
                  <a:cs typeface="+mn-cs"/>
                </a:rPr>
                <a:t>Depending on interference, retrieval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prstClr val="white"/>
                  </a:solidFill>
                  <a:effectLst/>
                  <a:uLnTx/>
                  <a:uFillTx/>
                  <a:latin typeface="Calibri"/>
                  <a:ea typeface="+mn-ea"/>
                  <a:cs typeface="+mn-cs"/>
                </a:rPr>
                <a:t>cues, moods, and motives, some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prstClr val="white"/>
                  </a:solidFill>
                  <a:effectLst/>
                  <a:uLnTx/>
                  <a:uFillTx/>
                  <a:latin typeface="Calibri"/>
                  <a:ea typeface="+mn-ea"/>
                  <a:cs typeface="+mn-cs"/>
                </a:rPr>
                <a:t>things get retrieved, some don’t</a:t>
              </a:r>
              <a:endParaRPr kumimoji="0" lang="en-US" alt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46086" name="Rectangle 6"/>
            <p:cNvSpPr>
              <a:spLocks noChangeArrowheads="1"/>
            </p:cNvSpPr>
            <p:nvPr/>
          </p:nvSpPr>
          <p:spPr bwMode="auto">
            <a:xfrm>
              <a:off x="336" y="2736"/>
              <a:ext cx="2352" cy="672"/>
            </a:xfrm>
            <a:prstGeom prst="rect">
              <a:avLst/>
            </a:prstGeom>
            <a:solidFill>
              <a:srgbClr val="33CCCC"/>
            </a:solidFill>
            <a:ln w="12700">
              <a:solidFill>
                <a:schemeClr val="tx1"/>
              </a:solidFill>
              <a:miter lim="800000"/>
              <a:headEnd type="none" w="sm" len="sm"/>
              <a:tailEnd type="none" w="sm" len="sm"/>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a:ln>
                    <a:noFill/>
                  </a:ln>
                  <a:solidFill>
                    <a:prstClr val="white"/>
                  </a:solidFill>
                  <a:effectLst/>
                  <a:uLnTx/>
                  <a:uFillTx/>
                  <a:latin typeface="Calibri"/>
                  <a:ea typeface="+mn-ea"/>
                  <a:cs typeface="+mn-cs"/>
                </a:rPr>
                <a:t>Long-term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prstClr val="white"/>
                  </a:solidFill>
                  <a:effectLst/>
                  <a:uLnTx/>
                  <a:uFillTx/>
                  <a:latin typeface="Calibri"/>
                  <a:ea typeface="+mn-ea"/>
                  <a:cs typeface="+mn-cs"/>
                </a:rPr>
                <a:t>Some items are altered or lost</a:t>
              </a:r>
            </a:p>
          </p:txBody>
        </p:sp>
        <p:sp>
          <p:nvSpPr>
            <p:cNvPr id="46087" name="Rectangle 7"/>
            <p:cNvSpPr>
              <a:spLocks noChangeArrowheads="1"/>
            </p:cNvSpPr>
            <p:nvPr/>
          </p:nvSpPr>
          <p:spPr bwMode="auto">
            <a:xfrm>
              <a:off x="336" y="1920"/>
              <a:ext cx="2352" cy="672"/>
            </a:xfrm>
            <a:prstGeom prst="rect">
              <a:avLst/>
            </a:prstGeom>
            <a:solidFill>
              <a:srgbClr val="33CCCC"/>
            </a:solidFill>
            <a:ln w="12700">
              <a:solidFill>
                <a:schemeClr val="tx1"/>
              </a:solidFill>
              <a:miter lim="800000"/>
              <a:headEnd type="none" w="sm" len="sm"/>
              <a:tailEnd type="none" w="sm" len="sm"/>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a:ln>
                    <a:noFill/>
                  </a:ln>
                  <a:solidFill>
                    <a:prstClr val="white"/>
                  </a:solidFill>
                  <a:effectLst/>
                  <a:uLnTx/>
                  <a:uFillTx/>
                  <a:latin typeface="Calibri"/>
                  <a:ea typeface="+mn-ea"/>
                  <a:cs typeface="+mn-cs"/>
                </a:rPr>
                <a:t>Short-term memory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prstClr val="white"/>
                  </a:solidFill>
                  <a:effectLst/>
                  <a:uLnTx/>
                  <a:uFillTx/>
                  <a:latin typeface="Calibri"/>
                  <a:ea typeface="+mn-ea"/>
                  <a:cs typeface="+mn-cs"/>
                </a:rPr>
                <a:t>A few items are both noticed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prstClr val="white"/>
                  </a:solidFill>
                  <a:effectLst/>
                  <a:uLnTx/>
                  <a:uFillTx/>
                  <a:latin typeface="Calibri"/>
                  <a:ea typeface="+mn-ea"/>
                  <a:cs typeface="+mn-cs"/>
                </a:rPr>
                <a:t>and encoded</a:t>
              </a:r>
            </a:p>
          </p:txBody>
        </p:sp>
        <p:sp>
          <p:nvSpPr>
            <p:cNvPr id="46088" name="Rectangle 8"/>
            <p:cNvSpPr>
              <a:spLocks noChangeArrowheads="1"/>
            </p:cNvSpPr>
            <p:nvPr/>
          </p:nvSpPr>
          <p:spPr bwMode="auto">
            <a:xfrm>
              <a:off x="336" y="1104"/>
              <a:ext cx="2352" cy="672"/>
            </a:xfrm>
            <a:prstGeom prst="rect">
              <a:avLst/>
            </a:prstGeom>
            <a:solidFill>
              <a:srgbClr val="33CCCC"/>
            </a:solidFill>
            <a:ln w="12700">
              <a:solidFill>
                <a:schemeClr val="tx1"/>
              </a:solidFill>
              <a:miter lim="800000"/>
              <a:headEnd type="none" w="sm" len="sm"/>
              <a:tailEnd type="none" w="sm" len="sm"/>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a:ln>
                    <a:noFill/>
                  </a:ln>
                  <a:solidFill>
                    <a:prstClr val="white"/>
                  </a:solidFill>
                  <a:effectLst/>
                  <a:uLnTx/>
                  <a:uFillTx/>
                  <a:latin typeface="Calibri"/>
                  <a:ea typeface="+mn-ea"/>
                  <a:cs typeface="+mn-cs"/>
                </a:rPr>
                <a:t>Sensory memory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prstClr val="white"/>
                  </a:solidFill>
                  <a:effectLst/>
                  <a:uLnTx/>
                  <a:uFillTx/>
                  <a:latin typeface="Calibri"/>
                  <a:ea typeface="+mn-ea"/>
                  <a:cs typeface="+mn-cs"/>
                </a:rPr>
                <a:t>The senses momentarily register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prstClr val="white"/>
                  </a:solidFill>
                  <a:effectLst/>
                  <a:uLnTx/>
                  <a:uFillTx/>
                  <a:latin typeface="Calibri"/>
                  <a:ea typeface="+mn-ea"/>
                  <a:cs typeface="+mn-cs"/>
                </a:rPr>
                <a:t>amazing detail</a:t>
              </a:r>
            </a:p>
          </p:txBody>
        </p:sp>
        <p:sp>
          <p:nvSpPr>
            <p:cNvPr id="46089" name="AutoShape 9"/>
            <p:cNvSpPr>
              <a:spLocks noChangeArrowheads="1"/>
            </p:cNvSpPr>
            <p:nvPr/>
          </p:nvSpPr>
          <p:spPr bwMode="auto">
            <a:xfrm>
              <a:off x="1416" y="3360"/>
              <a:ext cx="168" cy="256"/>
            </a:xfrm>
            <a:prstGeom prst="downArrow">
              <a:avLst>
                <a:gd name="adj1" fmla="val 50000"/>
                <a:gd name="adj2" fmla="val 38095"/>
              </a:avLst>
            </a:prstGeom>
            <a:solidFill>
              <a:schemeClr val="hlink"/>
            </a:solidFill>
            <a:ln w="12700">
              <a:solidFill>
                <a:schemeClr val="tx1"/>
              </a:solidFill>
              <a:miter lim="800000"/>
              <a:headEnd type="none" w="sm" len="sm"/>
              <a:tailEnd type="none" w="sm" len="sm"/>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FF"/>
                </a:solidFill>
                <a:effectLst/>
                <a:uLnTx/>
                <a:uFillTx/>
                <a:latin typeface="Calibri"/>
                <a:ea typeface="+mn-ea"/>
                <a:cs typeface="+mn-cs"/>
              </a:endParaRPr>
            </a:p>
          </p:txBody>
        </p:sp>
        <p:sp>
          <p:nvSpPr>
            <p:cNvPr id="46090" name="AutoShape 10"/>
            <p:cNvSpPr>
              <a:spLocks noChangeArrowheads="1"/>
            </p:cNvSpPr>
            <p:nvPr/>
          </p:nvSpPr>
          <p:spPr bwMode="auto">
            <a:xfrm>
              <a:off x="1416" y="2544"/>
              <a:ext cx="168" cy="256"/>
            </a:xfrm>
            <a:prstGeom prst="downArrow">
              <a:avLst>
                <a:gd name="adj1" fmla="val 50000"/>
                <a:gd name="adj2" fmla="val 38095"/>
              </a:avLst>
            </a:prstGeom>
            <a:solidFill>
              <a:schemeClr val="hlink"/>
            </a:solidFill>
            <a:ln w="12700">
              <a:solidFill>
                <a:schemeClr val="tx1"/>
              </a:solidFill>
              <a:miter lim="800000"/>
              <a:headEnd type="none" w="sm" len="sm"/>
              <a:tailEnd type="none" w="sm" len="sm"/>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FF"/>
                </a:solidFill>
                <a:effectLst/>
                <a:uLnTx/>
                <a:uFillTx/>
                <a:latin typeface="Calibri"/>
                <a:ea typeface="+mn-ea"/>
                <a:cs typeface="+mn-cs"/>
              </a:endParaRPr>
            </a:p>
          </p:txBody>
        </p:sp>
        <p:sp>
          <p:nvSpPr>
            <p:cNvPr id="46091" name="AutoShape 11"/>
            <p:cNvSpPr>
              <a:spLocks noChangeArrowheads="1"/>
            </p:cNvSpPr>
            <p:nvPr/>
          </p:nvSpPr>
          <p:spPr bwMode="auto">
            <a:xfrm>
              <a:off x="1416" y="1728"/>
              <a:ext cx="168" cy="256"/>
            </a:xfrm>
            <a:prstGeom prst="downArrow">
              <a:avLst>
                <a:gd name="adj1" fmla="val 50000"/>
                <a:gd name="adj2" fmla="val 38095"/>
              </a:avLst>
            </a:prstGeom>
            <a:solidFill>
              <a:schemeClr val="hlink"/>
            </a:solidFill>
            <a:ln w="12700">
              <a:solidFill>
                <a:schemeClr val="tx1"/>
              </a:solidFill>
              <a:miter lim="800000"/>
              <a:headEnd type="none" w="sm" len="sm"/>
              <a:tailEnd type="none" w="sm" len="sm"/>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FF"/>
                </a:solidFill>
                <a:effectLst/>
                <a:uLnTx/>
                <a:uFillTx/>
                <a:latin typeface="Calibri"/>
                <a:ea typeface="+mn-ea"/>
                <a:cs typeface="+mn-cs"/>
              </a:endParaRPr>
            </a:p>
          </p:txBody>
        </p:sp>
      </p:grpSp>
      <p:grpSp>
        <p:nvGrpSpPr>
          <p:cNvPr id="3" name="Group 12"/>
          <p:cNvGrpSpPr>
            <a:grpSpLocks/>
          </p:cNvGrpSpPr>
          <p:nvPr/>
        </p:nvGrpSpPr>
        <p:grpSpPr bwMode="auto">
          <a:xfrm>
            <a:off x="4800600" y="1828800"/>
            <a:ext cx="1295400" cy="4800600"/>
            <a:chOff x="3024" y="1152"/>
            <a:chExt cx="816" cy="3024"/>
          </a:xfrm>
        </p:grpSpPr>
        <p:sp>
          <p:nvSpPr>
            <p:cNvPr id="46093" name="Oval 13"/>
            <p:cNvSpPr>
              <a:spLocks noChangeArrowheads="1"/>
            </p:cNvSpPr>
            <p:nvPr/>
          </p:nvSpPr>
          <p:spPr bwMode="auto">
            <a:xfrm>
              <a:off x="3024" y="1968"/>
              <a:ext cx="816" cy="576"/>
            </a:xfrm>
            <a:prstGeom prst="ellipse">
              <a:avLst/>
            </a:prstGeom>
            <a:solidFill>
              <a:srgbClr val="CCFFFF"/>
            </a:solidFill>
            <a:ln w="12700">
              <a:solidFill>
                <a:srgbClr val="33CCCC"/>
              </a:solid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6094" name="Oval 14"/>
            <p:cNvSpPr>
              <a:spLocks noChangeArrowheads="1"/>
            </p:cNvSpPr>
            <p:nvPr/>
          </p:nvSpPr>
          <p:spPr bwMode="auto">
            <a:xfrm>
              <a:off x="3024" y="1152"/>
              <a:ext cx="816" cy="576"/>
            </a:xfrm>
            <a:prstGeom prst="ellipse">
              <a:avLst/>
            </a:prstGeom>
            <a:solidFill>
              <a:srgbClr val="CCFFFF"/>
            </a:solidFill>
            <a:ln w="12700">
              <a:solidFill>
                <a:srgbClr val="33CCCC"/>
              </a:solid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6095" name="Oval 15"/>
            <p:cNvSpPr>
              <a:spLocks noChangeArrowheads="1"/>
            </p:cNvSpPr>
            <p:nvPr/>
          </p:nvSpPr>
          <p:spPr bwMode="auto">
            <a:xfrm>
              <a:off x="3024" y="2784"/>
              <a:ext cx="816" cy="576"/>
            </a:xfrm>
            <a:prstGeom prst="ellipse">
              <a:avLst/>
            </a:prstGeom>
            <a:solidFill>
              <a:srgbClr val="CCFFFF"/>
            </a:solidFill>
            <a:ln w="12700">
              <a:solidFill>
                <a:srgbClr val="33CCCC"/>
              </a:solid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6096" name="Oval 16"/>
            <p:cNvSpPr>
              <a:spLocks noChangeArrowheads="1"/>
            </p:cNvSpPr>
            <p:nvPr/>
          </p:nvSpPr>
          <p:spPr bwMode="auto">
            <a:xfrm>
              <a:off x="3024" y="3600"/>
              <a:ext cx="816" cy="576"/>
            </a:xfrm>
            <a:prstGeom prst="ellipse">
              <a:avLst/>
            </a:prstGeom>
            <a:solidFill>
              <a:srgbClr val="CCFFFF"/>
            </a:solidFill>
            <a:ln w="12700">
              <a:solidFill>
                <a:srgbClr val="33CCCC"/>
              </a:solid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4" name="Group 17"/>
            <p:cNvGrpSpPr>
              <a:grpSpLocks/>
            </p:cNvGrpSpPr>
            <p:nvPr/>
          </p:nvGrpSpPr>
          <p:grpSpPr bwMode="auto">
            <a:xfrm>
              <a:off x="3072" y="1168"/>
              <a:ext cx="720" cy="544"/>
              <a:chOff x="3072" y="1216"/>
              <a:chExt cx="720" cy="544"/>
            </a:xfrm>
          </p:grpSpPr>
          <p:sp>
            <p:nvSpPr>
              <p:cNvPr id="46098" name="AutoShape 18"/>
              <p:cNvSpPr>
                <a:spLocks noChangeArrowheads="1"/>
              </p:cNvSpPr>
              <p:nvPr/>
            </p:nvSpPr>
            <p:spPr bwMode="auto">
              <a:xfrm>
                <a:off x="3168" y="1296"/>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6099" name="AutoShape 19"/>
              <p:cNvSpPr>
                <a:spLocks noChangeArrowheads="1"/>
              </p:cNvSpPr>
              <p:nvPr/>
            </p:nvSpPr>
            <p:spPr bwMode="auto">
              <a:xfrm>
                <a:off x="3264" y="1392"/>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6100" name="AutoShape 20"/>
              <p:cNvSpPr>
                <a:spLocks noChangeArrowheads="1"/>
              </p:cNvSpPr>
              <p:nvPr/>
            </p:nvSpPr>
            <p:spPr bwMode="auto">
              <a:xfrm>
                <a:off x="3352" y="1496"/>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6101" name="AutoShape 21"/>
              <p:cNvSpPr>
                <a:spLocks noChangeArrowheads="1"/>
              </p:cNvSpPr>
              <p:nvPr/>
            </p:nvSpPr>
            <p:spPr bwMode="auto">
              <a:xfrm>
                <a:off x="3456" y="1584"/>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6102" name="AutoShape 22"/>
              <p:cNvSpPr>
                <a:spLocks noChangeArrowheads="1"/>
              </p:cNvSpPr>
              <p:nvPr/>
            </p:nvSpPr>
            <p:spPr bwMode="auto">
              <a:xfrm>
                <a:off x="3552" y="1680"/>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6103" name="AutoShape 23"/>
              <p:cNvSpPr>
                <a:spLocks noChangeArrowheads="1"/>
              </p:cNvSpPr>
              <p:nvPr/>
            </p:nvSpPr>
            <p:spPr bwMode="auto">
              <a:xfrm>
                <a:off x="3360" y="1296"/>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6104" name="AutoShape 24"/>
              <p:cNvSpPr>
                <a:spLocks noChangeArrowheads="1"/>
              </p:cNvSpPr>
              <p:nvPr/>
            </p:nvSpPr>
            <p:spPr bwMode="auto">
              <a:xfrm>
                <a:off x="3456" y="1392"/>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6105" name="AutoShape 25"/>
              <p:cNvSpPr>
                <a:spLocks noChangeArrowheads="1"/>
              </p:cNvSpPr>
              <p:nvPr/>
            </p:nvSpPr>
            <p:spPr bwMode="auto">
              <a:xfrm>
                <a:off x="3552" y="1488"/>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6106" name="AutoShape 26"/>
              <p:cNvSpPr>
                <a:spLocks noChangeArrowheads="1"/>
              </p:cNvSpPr>
              <p:nvPr/>
            </p:nvSpPr>
            <p:spPr bwMode="auto">
              <a:xfrm>
                <a:off x="3648" y="1584"/>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6107" name="AutoShape 27"/>
              <p:cNvSpPr>
                <a:spLocks noChangeArrowheads="1"/>
              </p:cNvSpPr>
              <p:nvPr/>
            </p:nvSpPr>
            <p:spPr bwMode="auto">
              <a:xfrm>
                <a:off x="3072" y="1392"/>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6108" name="AutoShape 28"/>
              <p:cNvSpPr>
                <a:spLocks noChangeArrowheads="1"/>
              </p:cNvSpPr>
              <p:nvPr/>
            </p:nvSpPr>
            <p:spPr bwMode="auto">
              <a:xfrm>
                <a:off x="3168" y="1440"/>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6109" name="AutoShape 29"/>
              <p:cNvSpPr>
                <a:spLocks noChangeArrowheads="1"/>
              </p:cNvSpPr>
              <p:nvPr/>
            </p:nvSpPr>
            <p:spPr bwMode="auto">
              <a:xfrm>
                <a:off x="3072" y="1488"/>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6110" name="AutoShape 30"/>
              <p:cNvSpPr>
                <a:spLocks noChangeArrowheads="1"/>
              </p:cNvSpPr>
              <p:nvPr/>
            </p:nvSpPr>
            <p:spPr bwMode="auto">
              <a:xfrm>
                <a:off x="3136" y="1544"/>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46111" name="AutoShape 31"/>
              <p:cNvSpPr>
                <a:spLocks noChangeArrowheads="1"/>
              </p:cNvSpPr>
              <p:nvPr/>
            </p:nvSpPr>
            <p:spPr bwMode="auto">
              <a:xfrm>
                <a:off x="3408" y="1216"/>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46112" name="AutoShape 32"/>
              <p:cNvSpPr>
                <a:spLocks noChangeArrowheads="1"/>
              </p:cNvSpPr>
              <p:nvPr/>
            </p:nvSpPr>
            <p:spPr bwMode="auto">
              <a:xfrm>
                <a:off x="3552" y="1344"/>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6113" name="AutoShape 33"/>
              <p:cNvSpPr>
                <a:spLocks noChangeArrowheads="1"/>
              </p:cNvSpPr>
              <p:nvPr/>
            </p:nvSpPr>
            <p:spPr bwMode="auto">
              <a:xfrm>
                <a:off x="3648" y="1440"/>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6114" name="AutoShape 34"/>
              <p:cNvSpPr>
                <a:spLocks noChangeArrowheads="1"/>
              </p:cNvSpPr>
              <p:nvPr/>
            </p:nvSpPr>
            <p:spPr bwMode="auto">
              <a:xfrm>
                <a:off x="3696" y="1536"/>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6115" name="AutoShape 35"/>
              <p:cNvSpPr>
                <a:spLocks noChangeArrowheads="1"/>
              </p:cNvSpPr>
              <p:nvPr/>
            </p:nvSpPr>
            <p:spPr bwMode="auto">
              <a:xfrm>
                <a:off x="3264" y="1536"/>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6116" name="AutoShape 36"/>
              <p:cNvSpPr>
                <a:spLocks noChangeArrowheads="1"/>
              </p:cNvSpPr>
              <p:nvPr/>
            </p:nvSpPr>
            <p:spPr bwMode="auto">
              <a:xfrm>
                <a:off x="3360" y="1632"/>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6117" name="AutoShape 37"/>
              <p:cNvSpPr>
                <a:spLocks noChangeArrowheads="1"/>
              </p:cNvSpPr>
              <p:nvPr/>
            </p:nvSpPr>
            <p:spPr bwMode="auto">
              <a:xfrm>
                <a:off x="3264" y="1632"/>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46118" name="AutoShape 38"/>
              <p:cNvSpPr>
                <a:spLocks noChangeArrowheads="1"/>
              </p:cNvSpPr>
              <p:nvPr/>
            </p:nvSpPr>
            <p:spPr bwMode="auto">
              <a:xfrm>
                <a:off x="3264" y="1248"/>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6119" name="AutoShape 39"/>
              <p:cNvSpPr>
                <a:spLocks noChangeArrowheads="1"/>
              </p:cNvSpPr>
              <p:nvPr/>
            </p:nvSpPr>
            <p:spPr bwMode="auto">
              <a:xfrm>
                <a:off x="3376" y="1408"/>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6120" name="AutoShape 40"/>
              <p:cNvSpPr>
                <a:spLocks noChangeArrowheads="1"/>
              </p:cNvSpPr>
              <p:nvPr/>
            </p:nvSpPr>
            <p:spPr bwMode="auto">
              <a:xfrm>
                <a:off x="3552" y="1248"/>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6121" name="AutoShape 41"/>
              <p:cNvSpPr>
                <a:spLocks noChangeArrowheads="1"/>
              </p:cNvSpPr>
              <p:nvPr/>
            </p:nvSpPr>
            <p:spPr bwMode="auto">
              <a:xfrm>
                <a:off x="3648" y="1344"/>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6122" name="AutoShape 42"/>
              <p:cNvSpPr>
                <a:spLocks noChangeArrowheads="1"/>
              </p:cNvSpPr>
              <p:nvPr/>
            </p:nvSpPr>
            <p:spPr bwMode="auto">
              <a:xfrm>
                <a:off x="3744" y="1440"/>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6123" name="AutoShape 43"/>
              <p:cNvSpPr>
                <a:spLocks noChangeArrowheads="1"/>
              </p:cNvSpPr>
              <p:nvPr/>
            </p:nvSpPr>
            <p:spPr bwMode="auto">
              <a:xfrm>
                <a:off x="3456" y="1488"/>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6124" name="AutoShape 44"/>
              <p:cNvSpPr>
                <a:spLocks noChangeArrowheads="1"/>
              </p:cNvSpPr>
              <p:nvPr/>
            </p:nvSpPr>
            <p:spPr bwMode="auto">
              <a:xfrm>
                <a:off x="3456" y="1680"/>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6125" name="AutoShape 45"/>
              <p:cNvSpPr>
                <a:spLocks noChangeArrowheads="1"/>
              </p:cNvSpPr>
              <p:nvPr/>
            </p:nvSpPr>
            <p:spPr bwMode="auto">
              <a:xfrm>
                <a:off x="3168" y="1632"/>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6126" name="AutoShape 46"/>
              <p:cNvSpPr>
                <a:spLocks noChangeArrowheads="1"/>
              </p:cNvSpPr>
              <p:nvPr/>
            </p:nvSpPr>
            <p:spPr bwMode="auto">
              <a:xfrm>
                <a:off x="3552" y="1584"/>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6127" name="AutoShape 47"/>
              <p:cNvSpPr>
                <a:spLocks noChangeArrowheads="1"/>
              </p:cNvSpPr>
              <p:nvPr/>
            </p:nvSpPr>
            <p:spPr bwMode="auto">
              <a:xfrm>
                <a:off x="3280" y="1456"/>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6128" name="AutoShape 48"/>
              <p:cNvSpPr>
                <a:spLocks noChangeArrowheads="1"/>
              </p:cNvSpPr>
              <p:nvPr/>
            </p:nvSpPr>
            <p:spPr bwMode="auto">
              <a:xfrm>
                <a:off x="3648" y="1632"/>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46129" name="AutoShape 49"/>
              <p:cNvSpPr>
                <a:spLocks noChangeArrowheads="1"/>
              </p:cNvSpPr>
              <p:nvPr/>
            </p:nvSpPr>
            <p:spPr bwMode="auto">
              <a:xfrm>
                <a:off x="3736" y="1360"/>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6130" name="AutoShape 50"/>
              <p:cNvSpPr>
                <a:spLocks noChangeArrowheads="1"/>
              </p:cNvSpPr>
              <p:nvPr/>
            </p:nvSpPr>
            <p:spPr bwMode="auto">
              <a:xfrm>
                <a:off x="3368" y="1712"/>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6131" name="AutoShape 51"/>
              <p:cNvSpPr>
                <a:spLocks noChangeArrowheads="1"/>
              </p:cNvSpPr>
              <p:nvPr/>
            </p:nvSpPr>
            <p:spPr bwMode="auto">
              <a:xfrm>
                <a:off x="3456" y="1296"/>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6132" name="AutoShape 52"/>
              <p:cNvSpPr>
                <a:spLocks noChangeArrowheads="1"/>
              </p:cNvSpPr>
              <p:nvPr/>
            </p:nvSpPr>
            <p:spPr bwMode="auto">
              <a:xfrm>
                <a:off x="3184" y="1368"/>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6133" name="AutoShape 53"/>
              <p:cNvSpPr>
                <a:spLocks noChangeArrowheads="1"/>
              </p:cNvSpPr>
              <p:nvPr/>
            </p:nvSpPr>
            <p:spPr bwMode="auto">
              <a:xfrm>
                <a:off x="3320" y="1344"/>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6134" name="AutoShape 54"/>
            <p:cNvSpPr>
              <a:spLocks noChangeArrowheads="1"/>
            </p:cNvSpPr>
            <p:nvPr/>
          </p:nvSpPr>
          <p:spPr bwMode="auto">
            <a:xfrm>
              <a:off x="3552" y="3264"/>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6135" name="AutoShape 55"/>
            <p:cNvSpPr>
              <a:spLocks noChangeArrowheads="1"/>
            </p:cNvSpPr>
            <p:nvPr/>
          </p:nvSpPr>
          <p:spPr bwMode="auto">
            <a:xfrm>
              <a:off x="3552" y="2976"/>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6136" name="AutoShape 56"/>
            <p:cNvSpPr>
              <a:spLocks noChangeArrowheads="1"/>
            </p:cNvSpPr>
            <p:nvPr/>
          </p:nvSpPr>
          <p:spPr bwMode="auto">
            <a:xfrm>
              <a:off x="3072" y="3072"/>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6137" name="AutoShape 57"/>
            <p:cNvSpPr>
              <a:spLocks noChangeArrowheads="1"/>
            </p:cNvSpPr>
            <p:nvPr/>
          </p:nvSpPr>
          <p:spPr bwMode="auto">
            <a:xfrm>
              <a:off x="3696" y="3120"/>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6138" name="AutoShape 58"/>
            <p:cNvSpPr>
              <a:spLocks noChangeArrowheads="1"/>
            </p:cNvSpPr>
            <p:nvPr/>
          </p:nvSpPr>
          <p:spPr bwMode="auto">
            <a:xfrm>
              <a:off x="3360" y="3216"/>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6139" name="AutoShape 59"/>
            <p:cNvSpPr>
              <a:spLocks noChangeArrowheads="1"/>
            </p:cNvSpPr>
            <p:nvPr/>
          </p:nvSpPr>
          <p:spPr bwMode="auto">
            <a:xfrm>
              <a:off x="3312" y="2928"/>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6140" name="AutoShape 60"/>
            <p:cNvSpPr>
              <a:spLocks noChangeArrowheads="1"/>
            </p:cNvSpPr>
            <p:nvPr/>
          </p:nvSpPr>
          <p:spPr bwMode="auto">
            <a:xfrm>
              <a:off x="3552" y="2832"/>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6141" name="AutoShape 61"/>
            <p:cNvSpPr>
              <a:spLocks noChangeArrowheads="1"/>
            </p:cNvSpPr>
            <p:nvPr/>
          </p:nvSpPr>
          <p:spPr bwMode="auto">
            <a:xfrm>
              <a:off x="3744" y="3024"/>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6142" name="AutoShape 62"/>
            <p:cNvSpPr>
              <a:spLocks noChangeArrowheads="1"/>
            </p:cNvSpPr>
            <p:nvPr/>
          </p:nvSpPr>
          <p:spPr bwMode="auto">
            <a:xfrm>
              <a:off x="3168" y="3216"/>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5" name="Group 63"/>
            <p:cNvGrpSpPr>
              <a:grpSpLocks/>
            </p:cNvGrpSpPr>
            <p:nvPr/>
          </p:nvGrpSpPr>
          <p:grpSpPr bwMode="auto">
            <a:xfrm>
              <a:off x="3072" y="1984"/>
              <a:ext cx="720" cy="512"/>
              <a:chOff x="3072" y="2024"/>
              <a:chExt cx="720" cy="512"/>
            </a:xfrm>
          </p:grpSpPr>
          <p:sp>
            <p:nvSpPr>
              <p:cNvPr id="46144" name="AutoShape 64"/>
              <p:cNvSpPr>
                <a:spLocks noChangeArrowheads="1"/>
              </p:cNvSpPr>
              <p:nvPr/>
            </p:nvSpPr>
            <p:spPr bwMode="auto">
              <a:xfrm>
                <a:off x="3352" y="2304"/>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6145" name="AutoShape 65"/>
              <p:cNvSpPr>
                <a:spLocks noChangeArrowheads="1"/>
              </p:cNvSpPr>
              <p:nvPr/>
            </p:nvSpPr>
            <p:spPr bwMode="auto">
              <a:xfrm>
                <a:off x="3552" y="2488"/>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6146" name="AutoShape 66"/>
              <p:cNvSpPr>
                <a:spLocks noChangeArrowheads="1"/>
              </p:cNvSpPr>
              <p:nvPr/>
            </p:nvSpPr>
            <p:spPr bwMode="auto">
              <a:xfrm>
                <a:off x="3600" y="2304"/>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6147" name="AutoShape 67"/>
              <p:cNvSpPr>
                <a:spLocks noChangeArrowheads="1"/>
              </p:cNvSpPr>
              <p:nvPr/>
            </p:nvSpPr>
            <p:spPr bwMode="auto">
              <a:xfrm>
                <a:off x="3168" y="2160"/>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6148" name="AutoShape 68"/>
              <p:cNvSpPr>
                <a:spLocks noChangeArrowheads="1"/>
              </p:cNvSpPr>
              <p:nvPr/>
            </p:nvSpPr>
            <p:spPr bwMode="auto">
              <a:xfrm>
                <a:off x="3072" y="2296"/>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6149" name="AutoShape 69"/>
              <p:cNvSpPr>
                <a:spLocks noChangeArrowheads="1"/>
              </p:cNvSpPr>
              <p:nvPr/>
            </p:nvSpPr>
            <p:spPr bwMode="auto">
              <a:xfrm>
                <a:off x="3408" y="2024"/>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46150" name="AutoShape 70"/>
              <p:cNvSpPr>
                <a:spLocks noChangeArrowheads="1"/>
              </p:cNvSpPr>
              <p:nvPr/>
            </p:nvSpPr>
            <p:spPr bwMode="auto">
              <a:xfrm>
                <a:off x="3696" y="2344"/>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6151" name="AutoShape 71"/>
              <p:cNvSpPr>
                <a:spLocks noChangeArrowheads="1"/>
              </p:cNvSpPr>
              <p:nvPr/>
            </p:nvSpPr>
            <p:spPr bwMode="auto">
              <a:xfrm>
                <a:off x="3264" y="2344"/>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6152" name="AutoShape 72"/>
              <p:cNvSpPr>
                <a:spLocks noChangeArrowheads="1"/>
              </p:cNvSpPr>
              <p:nvPr/>
            </p:nvSpPr>
            <p:spPr bwMode="auto">
              <a:xfrm>
                <a:off x="3360" y="2440"/>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6153" name="AutoShape 73"/>
              <p:cNvSpPr>
                <a:spLocks noChangeArrowheads="1"/>
              </p:cNvSpPr>
              <p:nvPr/>
            </p:nvSpPr>
            <p:spPr bwMode="auto">
              <a:xfrm>
                <a:off x="3264" y="2056"/>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6154" name="AutoShape 74"/>
              <p:cNvSpPr>
                <a:spLocks noChangeArrowheads="1"/>
              </p:cNvSpPr>
              <p:nvPr/>
            </p:nvSpPr>
            <p:spPr bwMode="auto">
              <a:xfrm>
                <a:off x="3408" y="2208"/>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6155" name="AutoShape 75"/>
              <p:cNvSpPr>
                <a:spLocks noChangeArrowheads="1"/>
              </p:cNvSpPr>
              <p:nvPr/>
            </p:nvSpPr>
            <p:spPr bwMode="auto">
              <a:xfrm>
                <a:off x="3552" y="2056"/>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6156" name="AutoShape 76"/>
              <p:cNvSpPr>
                <a:spLocks noChangeArrowheads="1"/>
              </p:cNvSpPr>
              <p:nvPr/>
            </p:nvSpPr>
            <p:spPr bwMode="auto">
              <a:xfrm>
                <a:off x="3744" y="2248"/>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6157" name="AutoShape 77"/>
              <p:cNvSpPr>
                <a:spLocks noChangeArrowheads="1"/>
              </p:cNvSpPr>
              <p:nvPr/>
            </p:nvSpPr>
            <p:spPr bwMode="auto">
              <a:xfrm>
                <a:off x="3168" y="2440"/>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6158" name="AutoShape 78"/>
              <p:cNvSpPr>
                <a:spLocks noChangeArrowheads="1"/>
              </p:cNvSpPr>
              <p:nvPr/>
            </p:nvSpPr>
            <p:spPr bwMode="auto">
              <a:xfrm>
                <a:off x="3552" y="2392"/>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6159" name="AutoShape 79"/>
              <p:cNvSpPr>
                <a:spLocks noChangeArrowheads="1"/>
              </p:cNvSpPr>
              <p:nvPr/>
            </p:nvSpPr>
            <p:spPr bwMode="auto">
              <a:xfrm>
                <a:off x="3648" y="2440"/>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46160" name="AutoShape 80"/>
              <p:cNvSpPr>
                <a:spLocks noChangeArrowheads="1"/>
              </p:cNvSpPr>
              <p:nvPr/>
            </p:nvSpPr>
            <p:spPr bwMode="auto">
              <a:xfrm>
                <a:off x="3648" y="2160"/>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6161" name="AutoShape 81"/>
              <p:cNvSpPr>
                <a:spLocks noChangeArrowheads="1"/>
              </p:cNvSpPr>
              <p:nvPr/>
            </p:nvSpPr>
            <p:spPr bwMode="auto">
              <a:xfrm>
                <a:off x="3216" y="2208"/>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6162" name="AutoShape 82"/>
            <p:cNvSpPr>
              <a:spLocks noChangeArrowheads="1"/>
            </p:cNvSpPr>
            <p:nvPr/>
          </p:nvSpPr>
          <p:spPr bwMode="auto">
            <a:xfrm>
              <a:off x="3648" y="3072"/>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6163" name="AutoShape 83"/>
            <p:cNvSpPr>
              <a:spLocks noChangeArrowheads="1"/>
            </p:cNvSpPr>
            <p:nvPr/>
          </p:nvSpPr>
          <p:spPr bwMode="auto">
            <a:xfrm>
              <a:off x="3408" y="3024"/>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6164" name="AutoShape 84"/>
            <p:cNvSpPr>
              <a:spLocks noChangeArrowheads="1"/>
            </p:cNvSpPr>
            <p:nvPr/>
          </p:nvSpPr>
          <p:spPr bwMode="auto">
            <a:xfrm>
              <a:off x="3552" y="3792"/>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6165" name="AutoShape 85"/>
            <p:cNvSpPr>
              <a:spLocks noChangeArrowheads="1"/>
            </p:cNvSpPr>
            <p:nvPr/>
          </p:nvSpPr>
          <p:spPr bwMode="auto">
            <a:xfrm>
              <a:off x="3360" y="3888"/>
              <a:ext cx="48" cy="48"/>
            </a:xfrm>
            <a:prstGeom prst="flowChartConnector">
              <a:avLst/>
            </a:prstGeom>
            <a:solidFill>
              <a:schemeClr val="bg1"/>
            </a:solidFill>
            <a:ln w="12700">
              <a:noFill/>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46166" name="AutoShape 86"/>
            <p:cNvSpPr>
              <a:spLocks noChangeArrowheads="1"/>
            </p:cNvSpPr>
            <p:nvPr/>
          </p:nvSpPr>
          <p:spPr bwMode="auto">
            <a:xfrm>
              <a:off x="3360" y="1736"/>
              <a:ext cx="168" cy="224"/>
            </a:xfrm>
            <a:prstGeom prst="downArrow">
              <a:avLst>
                <a:gd name="adj1" fmla="val 50000"/>
                <a:gd name="adj2" fmla="val 33333"/>
              </a:avLst>
            </a:prstGeom>
            <a:solidFill>
              <a:schemeClr val="hlink"/>
            </a:solidFill>
            <a:ln w="12700">
              <a:solidFill>
                <a:schemeClr val="tx1"/>
              </a:solidFill>
              <a:miter lim="800000"/>
              <a:headEnd type="none" w="sm" len="sm"/>
              <a:tailEnd type="none" w="sm" len="sm"/>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FF"/>
                </a:solidFill>
                <a:effectLst/>
                <a:uLnTx/>
                <a:uFillTx/>
                <a:latin typeface="Calibri"/>
                <a:ea typeface="+mn-ea"/>
                <a:cs typeface="+mn-cs"/>
              </a:endParaRPr>
            </a:p>
          </p:txBody>
        </p:sp>
        <p:sp>
          <p:nvSpPr>
            <p:cNvPr id="46167" name="AutoShape 87"/>
            <p:cNvSpPr>
              <a:spLocks noChangeArrowheads="1"/>
            </p:cNvSpPr>
            <p:nvPr/>
          </p:nvSpPr>
          <p:spPr bwMode="auto">
            <a:xfrm>
              <a:off x="3360" y="2552"/>
              <a:ext cx="168" cy="224"/>
            </a:xfrm>
            <a:prstGeom prst="downArrow">
              <a:avLst>
                <a:gd name="adj1" fmla="val 50000"/>
                <a:gd name="adj2" fmla="val 33333"/>
              </a:avLst>
            </a:prstGeom>
            <a:solidFill>
              <a:schemeClr val="hlink"/>
            </a:solidFill>
            <a:ln w="12700">
              <a:solidFill>
                <a:schemeClr val="tx1"/>
              </a:solidFill>
              <a:miter lim="800000"/>
              <a:headEnd type="none" w="sm" len="sm"/>
              <a:tailEnd type="none" w="sm" len="sm"/>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FF"/>
                </a:solidFill>
                <a:effectLst/>
                <a:uLnTx/>
                <a:uFillTx/>
                <a:latin typeface="Calibri"/>
                <a:ea typeface="+mn-ea"/>
                <a:cs typeface="+mn-cs"/>
              </a:endParaRPr>
            </a:p>
          </p:txBody>
        </p:sp>
        <p:sp>
          <p:nvSpPr>
            <p:cNvPr id="46168" name="AutoShape 88"/>
            <p:cNvSpPr>
              <a:spLocks noChangeArrowheads="1"/>
            </p:cNvSpPr>
            <p:nvPr/>
          </p:nvSpPr>
          <p:spPr bwMode="auto">
            <a:xfrm>
              <a:off x="3360" y="3368"/>
              <a:ext cx="168" cy="224"/>
            </a:xfrm>
            <a:prstGeom prst="downArrow">
              <a:avLst>
                <a:gd name="adj1" fmla="val 50000"/>
                <a:gd name="adj2" fmla="val 33333"/>
              </a:avLst>
            </a:prstGeom>
            <a:solidFill>
              <a:schemeClr val="hlink"/>
            </a:solidFill>
            <a:ln w="12700">
              <a:solidFill>
                <a:schemeClr val="tx1"/>
              </a:solidFill>
              <a:miter lim="800000"/>
              <a:headEnd type="none" w="sm" len="sm"/>
              <a:tailEnd type="none" w="sm" len="sm"/>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FF"/>
                </a:solidFill>
                <a:effectLst/>
                <a:uLnTx/>
                <a:uFillTx/>
                <a:latin typeface="Calibri"/>
                <a:ea typeface="+mn-ea"/>
                <a:cs typeface="+mn-cs"/>
              </a:endParaRPr>
            </a:p>
          </p:txBody>
        </p:sp>
      </p:grpSp>
    </p:spTree>
    <p:extLst>
      <p:ext uri="{BB962C8B-B14F-4D97-AF65-F5344CB8AC3E}">
        <p14:creationId xmlns:p14="http://schemas.microsoft.com/office/powerpoint/2010/main" val="958068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608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6083">
                                            <p:txEl>
                                              <p:pRg st="0" end="0"/>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build="p" bldLvl="4"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p:txBody>
          <a:bodyPr/>
          <a:lstStyle/>
          <a:p>
            <a:r>
              <a:rPr lang="en-US"/>
              <a:t>Why We Forget</a:t>
            </a:r>
          </a:p>
        </p:txBody>
      </p:sp>
      <p:sp>
        <p:nvSpPr>
          <p:cNvPr id="229379" name="Rectangle 3"/>
          <p:cNvSpPr>
            <a:spLocks noGrp="1" noChangeArrowheads="1"/>
          </p:cNvSpPr>
          <p:nvPr>
            <p:ph type="body" idx="1"/>
          </p:nvPr>
        </p:nvSpPr>
        <p:spPr>
          <a:xfrm>
            <a:off x="609600" y="1905000"/>
            <a:ext cx="8229600" cy="4495800"/>
          </a:xfrm>
        </p:spPr>
        <p:txBody>
          <a:bodyPr/>
          <a:lstStyle/>
          <a:p>
            <a:pPr>
              <a:lnSpc>
                <a:spcPct val="95000"/>
              </a:lnSpc>
            </a:pPr>
            <a:r>
              <a:rPr lang="en-US" sz="2600" i="1" dirty="0"/>
              <a:t>Encoding failure : </a:t>
            </a:r>
            <a:r>
              <a:rPr lang="en-US" sz="2600" dirty="0"/>
              <a:t>sometimes forgetting is not really forgetting, information never entered long-term memory in the first place</a:t>
            </a:r>
          </a:p>
          <a:p>
            <a:pPr>
              <a:lnSpc>
                <a:spcPct val="95000"/>
              </a:lnSpc>
            </a:pPr>
            <a:r>
              <a:rPr lang="en-US" sz="2600" i="1" dirty="0"/>
              <a:t>Storage decay theory</a:t>
            </a:r>
            <a:r>
              <a:rPr lang="en-US" sz="2600" dirty="0"/>
              <a:t> suggests that forgetting occurs because of a problem in the storage of the information</a:t>
            </a:r>
          </a:p>
          <a:p>
            <a:pPr lvl="1">
              <a:lnSpc>
                <a:spcPct val="95000"/>
              </a:lnSpc>
            </a:pPr>
            <a:r>
              <a:rPr lang="en-US" sz="2200" dirty="0"/>
              <a:t>The biological trace of the memory gradually decays over time and the periodic usage of the information helps to maintain it in storage</a:t>
            </a:r>
          </a:p>
        </p:txBody>
      </p:sp>
      <p:pic>
        <p:nvPicPr>
          <p:cNvPr id="34818" name="Picture 2" descr="https://www.reviewstream.com/images_items/Bc1S5NjYU.png"/>
          <p:cNvPicPr>
            <a:picLocks noChangeAspect="1" noChangeArrowheads="1"/>
          </p:cNvPicPr>
          <p:nvPr/>
        </p:nvPicPr>
        <p:blipFill>
          <a:blip r:embed="rId3" cstate="print"/>
          <a:srcRect/>
          <a:stretch>
            <a:fillRect/>
          </a:stretch>
        </p:blipFill>
        <p:spPr bwMode="auto">
          <a:xfrm>
            <a:off x="4953000" y="4648200"/>
            <a:ext cx="3581400" cy="2011554"/>
          </a:xfrm>
          <a:prstGeom prst="rect">
            <a:avLst/>
          </a:prstGeom>
          <a:noFill/>
        </p:spPr>
      </p:pic>
      <p:sp>
        <p:nvSpPr>
          <p:cNvPr id="5" name="TextBox 4"/>
          <p:cNvSpPr txBox="1"/>
          <p:nvPr/>
        </p:nvSpPr>
        <p:spPr>
          <a:xfrm>
            <a:off x="381000" y="5867400"/>
            <a:ext cx="38862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Highly recommended extra work: watch Inside Out</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746439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title"/>
          </p:nvPr>
        </p:nvSpPr>
        <p:spPr/>
        <p:txBody>
          <a:bodyPr/>
          <a:lstStyle/>
          <a:p>
            <a:r>
              <a:rPr lang="en-US" dirty="0"/>
              <a:t>A classic relearning experiment</a:t>
            </a:r>
          </a:p>
        </p:txBody>
      </p:sp>
      <p:sp>
        <p:nvSpPr>
          <p:cNvPr id="258051" name="Rectangle 3"/>
          <p:cNvSpPr>
            <a:spLocks noGrp="1" noChangeArrowheads="1"/>
          </p:cNvSpPr>
          <p:nvPr>
            <p:ph type="body" idx="1"/>
          </p:nvPr>
        </p:nvSpPr>
        <p:spPr>
          <a:xfrm>
            <a:off x="381000" y="1447800"/>
            <a:ext cx="8382000" cy="5138737"/>
          </a:xfrm>
        </p:spPr>
        <p:txBody>
          <a:bodyPr/>
          <a:lstStyle/>
          <a:p>
            <a:r>
              <a:rPr lang="en-US" sz="2200" dirty="0" err="1"/>
              <a:t>Ebbinghaus</a:t>
            </a:r>
            <a:r>
              <a:rPr lang="en-US" sz="2200" dirty="0"/>
              <a:t> conducted the first experimental studies on human memory more than 100 years ago using the relearning method. </a:t>
            </a:r>
          </a:p>
          <a:p>
            <a:r>
              <a:rPr lang="en-US" sz="2200" dirty="0"/>
              <a:t>He would study a list of nonsense syllables until he could correctly recite the complete list without any hesitations. He then put the list aside and waited some period of time and then relearned the list to the same criterion. </a:t>
            </a:r>
          </a:p>
          <a:p>
            <a:r>
              <a:rPr lang="en-US" sz="2200" dirty="0"/>
              <a:t>To get a measure of learning, he computed a savings score – the reduction in the number of trials it took him to reach criterion. </a:t>
            </a:r>
          </a:p>
          <a:p>
            <a:r>
              <a:rPr lang="en-US" sz="2200" dirty="0"/>
              <a:t>Result? The “forgetting curve” reveals that most forgetting occurs in the first two days after learning material.</a:t>
            </a:r>
          </a:p>
        </p:txBody>
      </p:sp>
    </p:spTree>
    <p:extLst>
      <p:ext uri="{BB962C8B-B14F-4D97-AF65-F5344CB8AC3E}">
        <p14:creationId xmlns:p14="http://schemas.microsoft.com/office/powerpoint/2010/main" val="42638735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p:cNvSpPr>
            <a:spLocks noGrp="1" noChangeArrowheads="1"/>
          </p:cNvSpPr>
          <p:nvPr>
            <p:ph type="title"/>
          </p:nvPr>
        </p:nvSpPr>
        <p:spPr/>
        <p:txBody>
          <a:bodyPr>
            <a:normAutofit fontScale="90000"/>
          </a:bodyPr>
          <a:lstStyle/>
          <a:p>
            <a:r>
              <a:rPr lang="en-US"/>
              <a:t>Forgetting Curve for </a:t>
            </a:r>
            <a:br>
              <a:rPr lang="en-US"/>
            </a:br>
            <a:r>
              <a:rPr lang="en-US"/>
              <a:t>Long-Term Memory</a:t>
            </a:r>
          </a:p>
        </p:txBody>
      </p:sp>
      <p:pic>
        <p:nvPicPr>
          <p:cNvPr id="278532" name="Picture 4" descr="fig_5"/>
          <p:cNvPicPr>
            <a:picLocks noChangeAspect="1" noChangeArrowheads="1"/>
          </p:cNvPicPr>
          <p:nvPr/>
        </p:nvPicPr>
        <p:blipFill>
          <a:blip r:embed="rId3" cstate="print"/>
          <a:srcRect/>
          <a:stretch>
            <a:fillRect/>
          </a:stretch>
        </p:blipFill>
        <p:spPr bwMode="auto">
          <a:xfrm>
            <a:off x="304800" y="1905000"/>
            <a:ext cx="8458200" cy="4721225"/>
          </a:xfrm>
          <a:prstGeom prst="rect">
            <a:avLst/>
          </a:prstGeom>
          <a:noFill/>
        </p:spPr>
      </p:pic>
    </p:spTree>
    <p:extLst>
      <p:ext uri="{BB962C8B-B14F-4D97-AF65-F5344CB8AC3E}">
        <p14:creationId xmlns:p14="http://schemas.microsoft.com/office/powerpoint/2010/main" val="21926795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8" name="Rectangle 2"/>
          <p:cNvSpPr>
            <a:spLocks noGrp="1" noRot="1" noChangeArrowheads="1"/>
          </p:cNvSpPr>
          <p:nvPr>
            <p:ph type="title"/>
          </p:nvPr>
        </p:nvSpPr>
        <p:spPr/>
        <p:txBody>
          <a:bodyPr/>
          <a:lstStyle/>
          <a:p>
            <a:r>
              <a:rPr lang="en-US" altLang="en-US"/>
              <a:t>Decay Theories</a:t>
            </a:r>
          </a:p>
        </p:txBody>
      </p:sp>
      <p:sp>
        <p:nvSpPr>
          <p:cNvPr id="80899" name="Rectangle 3"/>
          <p:cNvSpPr>
            <a:spLocks noGrp="1" noRot="1" noChangeArrowheads="1"/>
          </p:cNvSpPr>
          <p:nvPr>
            <p:ph type="body" sz="half" idx="1"/>
          </p:nvPr>
        </p:nvSpPr>
        <p:spPr>
          <a:xfrm>
            <a:off x="974725" y="2390775"/>
            <a:ext cx="3148013" cy="3644900"/>
          </a:xfrm>
        </p:spPr>
        <p:txBody>
          <a:bodyPr>
            <a:normAutofit fontScale="77500" lnSpcReduction="20000"/>
          </a:bodyPr>
          <a:lstStyle/>
          <a:p>
            <a:r>
              <a:rPr lang="en-US" altLang="en-US" sz="2800" dirty="0"/>
              <a:t>Memories fade away or decay gradually if unused</a:t>
            </a:r>
          </a:p>
          <a:p>
            <a:r>
              <a:rPr lang="en-US" altLang="en-US" sz="2800" dirty="0"/>
              <a:t>Time plays critical role </a:t>
            </a:r>
          </a:p>
          <a:p>
            <a:r>
              <a:rPr lang="en-US" altLang="en-US" sz="2800" dirty="0"/>
              <a:t>Ability to retrieve info declines with time after original encoding</a:t>
            </a:r>
          </a:p>
          <a:p>
            <a:r>
              <a:rPr lang="en-US" altLang="en-US" sz="2800" dirty="0"/>
              <a:t>Lately subsumed quite well by cue-dependent forgetting theories</a:t>
            </a:r>
          </a:p>
        </p:txBody>
      </p:sp>
      <p:grpSp>
        <p:nvGrpSpPr>
          <p:cNvPr id="2" name="Group 4"/>
          <p:cNvGrpSpPr>
            <a:grpSpLocks/>
          </p:cNvGrpSpPr>
          <p:nvPr/>
        </p:nvGrpSpPr>
        <p:grpSpPr bwMode="auto">
          <a:xfrm>
            <a:off x="4114800" y="1981200"/>
            <a:ext cx="5019675" cy="3890963"/>
            <a:chOff x="1872" y="1259"/>
            <a:chExt cx="3971" cy="3201"/>
          </a:xfrm>
        </p:grpSpPr>
        <p:grpSp>
          <p:nvGrpSpPr>
            <p:cNvPr id="3" name="Group 5"/>
            <p:cNvGrpSpPr>
              <a:grpSpLocks/>
            </p:cNvGrpSpPr>
            <p:nvPr/>
          </p:nvGrpSpPr>
          <p:grpSpPr bwMode="auto">
            <a:xfrm>
              <a:off x="1872" y="1259"/>
              <a:ext cx="3971" cy="3201"/>
              <a:chOff x="1872" y="1259"/>
              <a:chExt cx="3971" cy="3201"/>
            </a:xfrm>
          </p:grpSpPr>
          <p:sp>
            <p:nvSpPr>
              <p:cNvPr id="80902" name="Text Box 6"/>
              <p:cNvSpPr txBox="1">
                <a:spLocks noChangeArrowheads="1"/>
              </p:cNvSpPr>
              <p:nvPr/>
            </p:nvSpPr>
            <p:spPr bwMode="auto">
              <a:xfrm>
                <a:off x="1872" y="1595"/>
                <a:ext cx="1056" cy="983"/>
              </a:xfrm>
              <a:prstGeom prst="rect">
                <a:avLst/>
              </a:prstGeom>
              <a:noFill/>
              <a:ln w="101600">
                <a:noFill/>
                <a:miter lim="800000"/>
                <a:headEnd type="none" w="sm" len="sm"/>
                <a:tailEnd type="none" w="sm" len="sm"/>
              </a:ln>
              <a:effectLst/>
            </p:spPr>
            <p:txBody>
              <a:bodyPr>
                <a:sp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srgbClr val="33CCCC"/>
                    </a:solidFill>
                    <a:effectLst/>
                    <a:uLnTx/>
                    <a:uFillTx/>
                    <a:latin typeface="Calibri"/>
                    <a:ea typeface="+mn-ea"/>
                    <a:cs typeface="+mn-cs"/>
                  </a:rPr>
                  <a:t>Average </a:t>
                </a:r>
              </a:p>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srgbClr val="33CCCC"/>
                    </a:solidFill>
                    <a:effectLst/>
                    <a:uLnTx/>
                    <a:uFillTx/>
                    <a:latin typeface="Calibri"/>
                    <a:ea typeface="+mn-ea"/>
                    <a:cs typeface="+mn-cs"/>
                  </a:rPr>
                  <a:t>percentage of information </a:t>
                </a:r>
              </a:p>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srgbClr val="33CCCC"/>
                    </a:solidFill>
                    <a:effectLst/>
                    <a:uLnTx/>
                    <a:uFillTx/>
                    <a:latin typeface="Calibri"/>
                    <a:ea typeface="+mn-ea"/>
                    <a:cs typeface="+mn-cs"/>
                  </a:rPr>
                  <a:t>retained</a:t>
                </a:r>
                <a:endParaRPr kumimoji="0" lang="en-US" altLang="en-US" sz="1600" b="1" i="0" u="none" strike="noStrike" kern="1200" cap="none" spc="0" normalizeH="0" baseline="0" noProof="0">
                  <a:ln>
                    <a:noFill/>
                  </a:ln>
                  <a:solidFill>
                    <a:srgbClr val="CCFFFF"/>
                  </a:solidFill>
                  <a:effectLst/>
                  <a:uLnTx/>
                  <a:uFillTx/>
                  <a:latin typeface="Calibri"/>
                  <a:ea typeface="+mn-ea"/>
                  <a:cs typeface="+mn-cs"/>
                </a:endParaRPr>
              </a:p>
            </p:txBody>
          </p:sp>
          <p:grpSp>
            <p:nvGrpSpPr>
              <p:cNvPr id="4" name="Group 7"/>
              <p:cNvGrpSpPr>
                <a:grpSpLocks/>
              </p:cNvGrpSpPr>
              <p:nvPr/>
            </p:nvGrpSpPr>
            <p:grpSpPr bwMode="auto">
              <a:xfrm>
                <a:off x="2784" y="1259"/>
                <a:ext cx="3059" cy="3201"/>
                <a:chOff x="2784" y="1259"/>
                <a:chExt cx="3059" cy="3201"/>
              </a:xfrm>
            </p:grpSpPr>
            <p:graphicFrame>
              <p:nvGraphicFramePr>
                <p:cNvPr id="80904" name="Object 8"/>
                <p:cNvGraphicFramePr>
                  <a:graphicFrameLocks noChangeAspect="1"/>
                </p:cNvGraphicFramePr>
                <p:nvPr/>
              </p:nvGraphicFramePr>
              <p:xfrm>
                <a:off x="2784" y="1259"/>
                <a:ext cx="2888" cy="2236"/>
              </p:xfrm>
              <a:graphic>
                <a:graphicData uri="http://schemas.openxmlformats.org/presentationml/2006/ole">
                  <mc:AlternateContent xmlns:mc="http://schemas.openxmlformats.org/markup-compatibility/2006">
                    <mc:Choice xmlns:v="urn:schemas-microsoft-com:vml" Requires="v">
                      <p:oleObj spid="_x0000_s2051" name="Chart" r:id="rId4" imgW="4581585" imgH="3743240" progId="MSGraph.Chart.8">
                        <p:embed followColorScheme="full"/>
                      </p:oleObj>
                    </mc:Choice>
                    <mc:Fallback>
                      <p:oleObj name="Chart" r:id="rId4" imgW="4581585" imgH="3743240" progId="MSGraph.Chart.8">
                        <p:embed followColorScheme="full"/>
                        <p:pic>
                          <p:nvPicPr>
                            <p:cNvPr id="80904" name="Object 8"/>
                            <p:cNvPicPr>
                              <a:picLocks noChangeAspect="1" noChangeArrowheads="1"/>
                            </p:cNvPicPr>
                            <p:nvPr/>
                          </p:nvPicPr>
                          <p:blipFill>
                            <a:blip r:embed="rId5">
                              <a:extLst>
                                <a:ext uri="{28A0092B-C50C-407E-A947-70E740481C1C}">
                                  <a14:useLocalDpi xmlns:a14="http://schemas.microsoft.com/office/drawing/2010/main" val="0"/>
                                </a:ext>
                              </a:extLst>
                            </a:blip>
                            <a:srcRect b="5263"/>
                            <a:stretch>
                              <a:fillRect/>
                            </a:stretch>
                          </p:blipFill>
                          <p:spPr bwMode="auto">
                            <a:xfrm>
                              <a:off x="2784" y="1259"/>
                              <a:ext cx="2888" cy="2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01600">
                                  <a:solidFill>
                                    <a:srgbClr val="000000"/>
                                  </a:solidFill>
                                  <a:miter lim="800000"/>
                                  <a:headEnd/>
                                  <a:tailEnd/>
                                </a14:hiddenLine>
                              </a:ext>
                            </a:extLst>
                          </p:spPr>
                        </p:pic>
                      </p:oleObj>
                    </mc:Fallback>
                  </mc:AlternateContent>
                </a:graphicData>
              </a:graphic>
            </p:graphicFrame>
            <p:sp>
              <p:nvSpPr>
                <p:cNvPr id="80905" name="Text Box 9"/>
                <p:cNvSpPr txBox="1">
                  <a:spLocks noChangeArrowheads="1"/>
                </p:cNvSpPr>
                <p:nvPr/>
              </p:nvSpPr>
              <p:spPr bwMode="auto">
                <a:xfrm>
                  <a:off x="3242" y="3457"/>
                  <a:ext cx="521" cy="439"/>
                </a:xfrm>
                <a:prstGeom prst="rect">
                  <a:avLst/>
                </a:prstGeom>
                <a:noFill/>
                <a:ln w="101600">
                  <a:noFill/>
                  <a:miter lim="800000"/>
                  <a:headEnd type="none" w="sm" len="sm"/>
                  <a:tailEnd type="none" w="sm" len="sm"/>
                </a:ln>
                <a:effectLst/>
              </p:spPr>
              <p:txBody>
                <a:bodyPr wrap="non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srgbClr val="FFFFFF"/>
                      </a:solidFill>
                      <a:effectLst/>
                      <a:uLnTx/>
                      <a:uFillTx/>
                      <a:latin typeface="Calibri"/>
                      <a:ea typeface="+mn-ea"/>
                      <a:cs typeface="+mn-cs"/>
                    </a:rPr>
                    <a:t>20</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srgbClr val="FFFFFF"/>
                      </a:solidFill>
                      <a:effectLst/>
                      <a:uLnTx/>
                      <a:uFillTx/>
                      <a:latin typeface="Calibri"/>
                      <a:ea typeface="+mn-ea"/>
                      <a:cs typeface="+mn-cs"/>
                    </a:rPr>
                    <a:t>mins</a:t>
                  </a:r>
                </a:p>
              </p:txBody>
            </p:sp>
            <p:sp>
              <p:nvSpPr>
                <p:cNvPr id="80906" name="Text Box 10"/>
                <p:cNvSpPr txBox="1">
                  <a:spLocks noChangeArrowheads="1"/>
                </p:cNvSpPr>
                <p:nvPr/>
              </p:nvSpPr>
              <p:spPr bwMode="auto">
                <a:xfrm>
                  <a:off x="3709" y="3457"/>
                  <a:ext cx="307" cy="439"/>
                </a:xfrm>
                <a:prstGeom prst="rect">
                  <a:avLst/>
                </a:prstGeom>
                <a:noFill/>
                <a:ln w="101600">
                  <a:noFill/>
                  <a:miter lim="800000"/>
                  <a:headEnd type="none" w="sm" len="sm"/>
                  <a:tailEnd type="none" w="sm" len="sm"/>
                </a:ln>
                <a:effectLst/>
              </p:spPr>
              <p:txBody>
                <a:bodyPr wrap="non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srgbClr val="FFFFFF"/>
                      </a:solidFill>
                      <a:effectLst/>
                      <a:uLnTx/>
                      <a:uFillTx/>
                      <a:latin typeface="Calibri"/>
                      <a:ea typeface="+mn-ea"/>
                      <a:cs typeface="+mn-cs"/>
                    </a:rPr>
                    <a:t>1</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srgbClr val="FFFFFF"/>
                      </a:solidFill>
                      <a:effectLst/>
                      <a:uLnTx/>
                      <a:uFillTx/>
                      <a:latin typeface="Calibri"/>
                      <a:ea typeface="+mn-ea"/>
                      <a:cs typeface="+mn-cs"/>
                    </a:rPr>
                    <a:t>hr</a:t>
                  </a:r>
                </a:p>
              </p:txBody>
            </p:sp>
            <p:sp>
              <p:nvSpPr>
                <p:cNvPr id="80907" name="Text Box 11"/>
                <p:cNvSpPr txBox="1">
                  <a:spLocks noChangeArrowheads="1"/>
                </p:cNvSpPr>
                <p:nvPr/>
              </p:nvSpPr>
              <p:spPr bwMode="auto">
                <a:xfrm>
                  <a:off x="4004" y="3457"/>
                  <a:ext cx="396" cy="439"/>
                </a:xfrm>
                <a:prstGeom prst="rect">
                  <a:avLst/>
                </a:prstGeom>
                <a:noFill/>
                <a:ln w="101600">
                  <a:noFill/>
                  <a:miter lim="800000"/>
                  <a:headEnd type="none" w="sm" len="sm"/>
                  <a:tailEnd type="none" w="sm" len="sm"/>
                </a:ln>
                <a:effectLst/>
              </p:spPr>
              <p:txBody>
                <a:bodyPr wrap="non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srgbClr val="FFFFFF"/>
                      </a:solidFill>
                      <a:effectLst/>
                      <a:uLnTx/>
                      <a:uFillTx/>
                      <a:latin typeface="Calibri"/>
                      <a:ea typeface="+mn-ea"/>
                      <a:cs typeface="+mn-cs"/>
                    </a:rPr>
                    <a:t>8</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srgbClr val="FFFFFF"/>
                      </a:solidFill>
                      <a:effectLst/>
                      <a:uLnTx/>
                      <a:uFillTx/>
                      <a:latin typeface="Calibri"/>
                      <a:ea typeface="+mn-ea"/>
                      <a:cs typeface="+mn-cs"/>
                    </a:rPr>
                    <a:t>hrs</a:t>
                  </a:r>
                </a:p>
              </p:txBody>
            </p:sp>
            <p:sp>
              <p:nvSpPr>
                <p:cNvPr id="80908" name="Text Box 12"/>
                <p:cNvSpPr txBox="1">
                  <a:spLocks noChangeArrowheads="1"/>
                </p:cNvSpPr>
                <p:nvPr/>
              </p:nvSpPr>
              <p:spPr bwMode="auto">
                <a:xfrm>
                  <a:off x="4354" y="3457"/>
                  <a:ext cx="395" cy="439"/>
                </a:xfrm>
                <a:prstGeom prst="rect">
                  <a:avLst/>
                </a:prstGeom>
                <a:noFill/>
                <a:ln w="101600">
                  <a:noFill/>
                  <a:miter lim="800000"/>
                  <a:headEnd type="none" w="sm" len="sm"/>
                  <a:tailEnd type="none" w="sm" len="sm"/>
                </a:ln>
                <a:effectLst/>
              </p:spPr>
              <p:txBody>
                <a:bodyPr wrap="non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srgbClr val="FFFFFF"/>
                      </a:solidFill>
                      <a:effectLst/>
                      <a:uLnTx/>
                      <a:uFillTx/>
                      <a:latin typeface="Calibri"/>
                      <a:ea typeface="+mn-ea"/>
                      <a:cs typeface="+mn-cs"/>
                    </a:rPr>
                    <a:t>24</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srgbClr val="FFFFFF"/>
                      </a:solidFill>
                      <a:effectLst/>
                      <a:uLnTx/>
                      <a:uFillTx/>
                      <a:latin typeface="Calibri"/>
                      <a:ea typeface="+mn-ea"/>
                      <a:cs typeface="+mn-cs"/>
                    </a:rPr>
                    <a:t>hrs</a:t>
                  </a:r>
                </a:p>
              </p:txBody>
            </p:sp>
            <p:sp>
              <p:nvSpPr>
                <p:cNvPr id="80909" name="Text Box 13"/>
                <p:cNvSpPr txBox="1">
                  <a:spLocks noChangeArrowheads="1"/>
                </p:cNvSpPr>
                <p:nvPr/>
              </p:nvSpPr>
              <p:spPr bwMode="auto">
                <a:xfrm>
                  <a:off x="4634" y="3457"/>
                  <a:ext cx="511" cy="439"/>
                </a:xfrm>
                <a:prstGeom prst="rect">
                  <a:avLst/>
                </a:prstGeom>
                <a:noFill/>
                <a:ln w="101600">
                  <a:noFill/>
                  <a:miter lim="800000"/>
                  <a:headEnd type="none" w="sm" len="sm"/>
                  <a:tailEnd type="none" w="sm" len="sm"/>
                </a:ln>
                <a:effectLst/>
              </p:spPr>
              <p:txBody>
                <a:bodyPr wrap="non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srgbClr val="FFFFFF"/>
                      </a:solidFill>
                      <a:effectLst/>
                      <a:uLnTx/>
                      <a:uFillTx/>
                      <a:latin typeface="Calibri"/>
                      <a:ea typeface="+mn-ea"/>
                      <a:cs typeface="+mn-cs"/>
                    </a:rPr>
                    <a:t>2</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srgbClr val="FFFFFF"/>
                      </a:solidFill>
                      <a:effectLst/>
                      <a:uLnTx/>
                      <a:uFillTx/>
                      <a:latin typeface="Calibri"/>
                      <a:ea typeface="+mn-ea"/>
                      <a:cs typeface="+mn-cs"/>
                    </a:rPr>
                    <a:t>days</a:t>
                  </a:r>
                </a:p>
              </p:txBody>
            </p:sp>
            <p:sp>
              <p:nvSpPr>
                <p:cNvPr id="80910" name="Text Box 14"/>
                <p:cNvSpPr txBox="1">
                  <a:spLocks noChangeArrowheads="1"/>
                </p:cNvSpPr>
                <p:nvPr/>
              </p:nvSpPr>
              <p:spPr bwMode="auto">
                <a:xfrm>
                  <a:off x="4970" y="3457"/>
                  <a:ext cx="511" cy="439"/>
                </a:xfrm>
                <a:prstGeom prst="rect">
                  <a:avLst/>
                </a:prstGeom>
                <a:noFill/>
                <a:ln w="101600">
                  <a:noFill/>
                  <a:miter lim="800000"/>
                  <a:headEnd type="none" w="sm" len="sm"/>
                  <a:tailEnd type="none" w="sm" len="sm"/>
                </a:ln>
                <a:effectLst/>
              </p:spPr>
              <p:txBody>
                <a:bodyPr wrap="non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srgbClr val="FFFFFF"/>
                      </a:solidFill>
                      <a:effectLst/>
                      <a:uLnTx/>
                      <a:uFillTx/>
                      <a:latin typeface="Calibri"/>
                      <a:ea typeface="+mn-ea"/>
                      <a:cs typeface="+mn-cs"/>
                    </a:rPr>
                    <a:t>6</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srgbClr val="FFFFFF"/>
                      </a:solidFill>
                      <a:effectLst/>
                      <a:uLnTx/>
                      <a:uFillTx/>
                      <a:latin typeface="Calibri"/>
                      <a:ea typeface="+mn-ea"/>
                      <a:cs typeface="+mn-cs"/>
                    </a:rPr>
                    <a:t>days</a:t>
                  </a:r>
                </a:p>
              </p:txBody>
            </p:sp>
            <p:sp>
              <p:nvSpPr>
                <p:cNvPr id="80911" name="Text Box 15"/>
                <p:cNvSpPr txBox="1">
                  <a:spLocks noChangeArrowheads="1"/>
                </p:cNvSpPr>
                <p:nvPr/>
              </p:nvSpPr>
              <p:spPr bwMode="auto">
                <a:xfrm>
                  <a:off x="5332" y="3457"/>
                  <a:ext cx="511" cy="439"/>
                </a:xfrm>
                <a:prstGeom prst="rect">
                  <a:avLst/>
                </a:prstGeom>
                <a:noFill/>
                <a:ln w="101600">
                  <a:noFill/>
                  <a:miter lim="800000"/>
                  <a:headEnd type="none" w="sm" len="sm"/>
                  <a:tailEnd type="none" w="sm" len="sm"/>
                </a:ln>
                <a:effectLst/>
              </p:spPr>
              <p:txBody>
                <a:bodyPr wrap="non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srgbClr val="FFFFFF"/>
                      </a:solidFill>
                      <a:effectLst/>
                      <a:uLnTx/>
                      <a:uFillTx/>
                      <a:latin typeface="Calibri"/>
                      <a:ea typeface="+mn-ea"/>
                      <a:cs typeface="+mn-cs"/>
                    </a:rPr>
                    <a:t>31</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srgbClr val="FFFFFF"/>
                      </a:solidFill>
                      <a:effectLst/>
                      <a:uLnTx/>
                      <a:uFillTx/>
                      <a:latin typeface="Calibri"/>
                      <a:ea typeface="+mn-ea"/>
                      <a:cs typeface="+mn-cs"/>
                    </a:rPr>
                    <a:t>days</a:t>
                  </a:r>
                </a:p>
              </p:txBody>
            </p:sp>
            <p:sp>
              <p:nvSpPr>
                <p:cNvPr id="80912" name="Text Box 16"/>
                <p:cNvSpPr txBox="1">
                  <a:spLocks noChangeArrowheads="1"/>
                </p:cNvSpPr>
                <p:nvPr/>
              </p:nvSpPr>
              <p:spPr bwMode="auto">
                <a:xfrm>
                  <a:off x="3072" y="3839"/>
                  <a:ext cx="2639" cy="621"/>
                </a:xfrm>
                <a:prstGeom prst="rect">
                  <a:avLst/>
                </a:prstGeom>
                <a:noFill/>
                <a:ln w="101600">
                  <a:noFill/>
                  <a:miter lim="800000"/>
                  <a:headEnd type="none" w="sm" len="sm"/>
                  <a:tailEnd type="none" w="sm" len="sm"/>
                </a:ln>
                <a:effectLst/>
              </p:spPr>
              <p:txBody>
                <a:bodyP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srgbClr val="33CCCC"/>
                      </a:solidFill>
                      <a:effectLst/>
                      <a:uLnTx/>
                      <a:uFillTx/>
                      <a:latin typeface="Calibri"/>
                      <a:ea typeface="+mn-ea"/>
                      <a:cs typeface="+mn-cs"/>
                    </a:rPr>
                    <a:t>Interval between original learning of nonsense syllables and memory test</a:t>
                  </a:r>
                  <a:endParaRPr kumimoji="0" lang="en-US" altLang="en-US" sz="1600" b="1" i="0" u="none" strike="noStrike" kern="1200" cap="none" spc="0" normalizeH="0" baseline="0" noProof="0">
                    <a:ln>
                      <a:noFill/>
                    </a:ln>
                    <a:solidFill>
                      <a:srgbClr val="CCFFFF"/>
                    </a:solidFill>
                    <a:effectLst/>
                    <a:uLnTx/>
                    <a:uFillTx/>
                    <a:latin typeface="Calibri"/>
                    <a:ea typeface="+mn-ea"/>
                    <a:cs typeface="+mn-cs"/>
                  </a:endParaRPr>
                </a:p>
              </p:txBody>
            </p:sp>
            <p:sp>
              <p:nvSpPr>
                <p:cNvPr id="80913" name="Rectangle 17"/>
                <p:cNvSpPr>
                  <a:spLocks noChangeArrowheads="1"/>
                </p:cNvSpPr>
                <p:nvPr/>
              </p:nvSpPr>
              <p:spPr bwMode="auto">
                <a:xfrm>
                  <a:off x="2832" y="1392"/>
                  <a:ext cx="288" cy="144"/>
                </a:xfrm>
                <a:prstGeom prst="rect">
                  <a:avLst/>
                </a:prstGeom>
                <a:solidFill>
                  <a:schemeClr val="bg1"/>
                </a:solidFill>
                <a:ln w="101600">
                  <a:noFill/>
                  <a:miter lim="800000"/>
                  <a:headEnd type="none" w="sm" len="sm"/>
                  <a:tailEnd type="none" w="sm" len="sm"/>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a:ln>
                        <a:noFill/>
                      </a:ln>
                      <a:solidFill>
                        <a:srgbClr val="FFFFFF"/>
                      </a:solidFill>
                      <a:effectLst/>
                      <a:uLnTx/>
                      <a:uFillTx/>
                      <a:latin typeface="Calibri"/>
                      <a:ea typeface="+mn-ea"/>
                      <a:cs typeface="+mn-cs"/>
                    </a:rPr>
                    <a:t>100%</a:t>
                  </a:r>
                  <a:endParaRPr kumimoji="0" lang="en-US" altLang="en-US" sz="2400" b="0" i="0" u="none" strike="noStrike" kern="1200" cap="none" spc="0" normalizeH="0" baseline="0" noProof="0">
                    <a:ln>
                      <a:noFill/>
                    </a:ln>
                    <a:solidFill>
                      <a:srgbClr val="FFFFFF"/>
                    </a:solidFill>
                    <a:effectLst/>
                    <a:uLnTx/>
                    <a:uFillTx/>
                    <a:latin typeface="Calibri"/>
                    <a:ea typeface="+mn-ea"/>
                    <a:cs typeface="+mn-cs"/>
                  </a:endParaRPr>
                </a:p>
              </p:txBody>
            </p:sp>
          </p:grpSp>
        </p:grpSp>
        <p:sp>
          <p:nvSpPr>
            <p:cNvPr id="80914" name="Freeform 18"/>
            <p:cNvSpPr>
              <a:spLocks/>
            </p:cNvSpPr>
            <p:nvPr/>
          </p:nvSpPr>
          <p:spPr bwMode="auto">
            <a:xfrm>
              <a:off x="3160" y="1424"/>
              <a:ext cx="2432" cy="1600"/>
            </a:xfrm>
            <a:custGeom>
              <a:avLst/>
              <a:gdLst/>
              <a:ahLst/>
              <a:cxnLst>
                <a:cxn ang="0">
                  <a:pos x="0" y="0"/>
                </a:cxn>
                <a:cxn ang="0">
                  <a:pos x="336" y="840"/>
                </a:cxn>
                <a:cxn ang="0">
                  <a:pos x="696" y="1112"/>
                </a:cxn>
                <a:cxn ang="0">
                  <a:pos x="1024" y="1264"/>
                </a:cxn>
                <a:cxn ang="0">
                  <a:pos x="2408" y="1584"/>
                </a:cxn>
              </a:cxnLst>
              <a:rect l="0" t="0" r="r" b="b"/>
              <a:pathLst>
                <a:path w="2408" h="1584">
                  <a:moveTo>
                    <a:pt x="0" y="0"/>
                  </a:moveTo>
                  <a:lnTo>
                    <a:pt x="336" y="840"/>
                  </a:lnTo>
                  <a:lnTo>
                    <a:pt x="696" y="1112"/>
                  </a:lnTo>
                  <a:lnTo>
                    <a:pt x="1024" y="1264"/>
                  </a:lnTo>
                  <a:lnTo>
                    <a:pt x="2408" y="1584"/>
                  </a:lnTo>
                </a:path>
              </a:pathLst>
            </a:custGeom>
            <a:noFill/>
            <a:ln w="114300" cap="flat" cmpd="sng">
              <a:solidFill>
                <a:schemeClr val="hlink"/>
              </a:solidFill>
              <a:prstDash val="solid"/>
              <a:round/>
              <a:headEnd type="none" w="sm" len="sm"/>
              <a:tailEnd type="none" w="sm" len="sm"/>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196066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089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80899">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089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80899">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089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80899">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089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80899">
                                            <p:txEl>
                                              <p:pRg st="3" end="3"/>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9" grpId="0" build="p" bldLvl="4"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ChangeArrowheads="1"/>
          </p:cNvSpPr>
          <p:nvPr>
            <p:ph type="title"/>
          </p:nvPr>
        </p:nvSpPr>
        <p:spPr/>
        <p:txBody>
          <a:bodyPr/>
          <a:lstStyle/>
          <a:p>
            <a:r>
              <a:rPr lang="en-US"/>
              <a:t>Why We Forget</a:t>
            </a:r>
          </a:p>
        </p:txBody>
      </p:sp>
      <p:sp>
        <p:nvSpPr>
          <p:cNvPr id="260099" name="Rectangle 3"/>
          <p:cNvSpPr>
            <a:spLocks noGrp="1" noChangeArrowheads="1"/>
          </p:cNvSpPr>
          <p:nvPr>
            <p:ph type="body" idx="1"/>
          </p:nvPr>
        </p:nvSpPr>
        <p:spPr>
          <a:xfrm>
            <a:off x="152400" y="1600200"/>
            <a:ext cx="8458200" cy="5138737"/>
          </a:xfrm>
        </p:spPr>
        <p:txBody>
          <a:bodyPr/>
          <a:lstStyle/>
          <a:p>
            <a:r>
              <a:rPr lang="en-US" sz="2600" i="1" dirty="0"/>
              <a:t>Cue-dependent theory </a:t>
            </a:r>
            <a:r>
              <a:rPr lang="en-US" sz="2600" dirty="0"/>
              <a:t>says we forget because the cues necessary for retrieval are not available</a:t>
            </a:r>
          </a:p>
          <a:p>
            <a:pPr lvl="1"/>
            <a:r>
              <a:rPr lang="en-US" sz="2200" dirty="0"/>
              <a:t>The information is in memory, but we cannot access it</a:t>
            </a:r>
          </a:p>
          <a:p>
            <a:pPr lvl="1"/>
            <a:r>
              <a:rPr lang="en-US" sz="2200" dirty="0"/>
              <a:t>This theory is analogous to knowing a book is in the library but you cannot access it because the library lacks call numbers </a:t>
            </a:r>
          </a:p>
          <a:p>
            <a:r>
              <a:rPr lang="en-US" sz="2600" i="1" dirty="0"/>
              <a:t>Interference theory </a:t>
            </a:r>
            <a:r>
              <a:rPr lang="en-US" sz="2600" dirty="0"/>
              <a:t>proposes that other similar information interferes and makes the forgotten information inaccessible</a:t>
            </a:r>
          </a:p>
        </p:txBody>
      </p:sp>
    </p:spTree>
    <p:extLst>
      <p:ext uri="{BB962C8B-B14F-4D97-AF65-F5344CB8AC3E}">
        <p14:creationId xmlns:p14="http://schemas.microsoft.com/office/powerpoint/2010/main" val="13456720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r>
              <a:rPr lang="en-US"/>
              <a:t>Types of Interference</a:t>
            </a:r>
          </a:p>
        </p:txBody>
      </p:sp>
      <p:sp>
        <p:nvSpPr>
          <p:cNvPr id="259075" name="Rectangle 3"/>
          <p:cNvSpPr>
            <a:spLocks noGrp="1" noChangeArrowheads="1"/>
          </p:cNvSpPr>
          <p:nvPr>
            <p:ph type="body" idx="1"/>
          </p:nvPr>
        </p:nvSpPr>
        <p:spPr>
          <a:xfrm>
            <a:off x="609600" y="2176463"/>
            <a:ext cx="8077200" cy="4300537"/>
          </a:xfrm>
        </p:spPr>
        <p:txBody>
          <a:bodyPr/>
          <a:lstStyle/>
          <a:p>
            <a:r>
              <a:rPr lang="en-US" sz="2900" i="1" dirty="0"/>
              <a:t>Proactive interference </a:t>
            </a:r>
            <a:r>
              <a:rPr lang="en-US" sz="2900" dirty="0"/>
              <a:t>occurs when information you already know makes it hard to retrieve newly learned information</a:t>
            </a:r>
          </a:p>
          <a:p>
            <a:r>
              <a:rPr lang="en-US" sz="2900" i="1" dirty="0"/>
              <a:t>Retroactive interference </a:t>
            </a:r>
            <a:r>
              <a:rPr lang="en-US" sz="2900" dirty="0"/>
              <a:t>occurs when information you just learned makes it hard to retrieve old information</a:t>
            </a:r>
          </a:p>
        </p:txBody>
      </p:sp>
    </p:spTree>
    <p:extLst>
      <p:ext uri="{BB962C8B-B14F-4D97-AF65-F5344CB8AC3E}">
        <p14:creationId xmlns:p14="http://schemas.microsoft.com/office/powerpoint/2010/main" val="26778483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p:txBody>
          <a:bodyPr/>
          <a:lstStyle/>
          <a:p>
            <a:r>
              <a:rPr lang="en-US"/>
              <a:t>Types of Interference</a:t>
            </a:r>
          </a:p>
        </p:txBody>
      </p:sp>
      <p:sp>
        <p:nvSpPr>
          <p:cNvPr id="282627" name="Rectangle 3"/>
          <p:cNvSpPr>
            <a:spLocks noGrp="1" noChangeArrowheads="1"/>
          </p:cNvSpPr>
          <p:nvPr>
            <p:ph type="body" idx="1"/>
          </p:nvPr>
        </p:nvSpPr>
        <p:spPr>
          <a:xfrm>
            <a:off x="609600" y="2100263"/>
            <a:ext cx="8305800" cy="4224337"/>
          </a:xfrm>
        </p:spPr>
        <p:txBody>
          <a:bodyPr/>
          <a:lstStyle/>
          <a:p>
            <a:r>
              <a:rPr lang="en-US" sz="2500" dirty="0"/>
              <a:t>Think about changing phone numbers after having a certain number for many years. When asked for your new phone number, remembering the old one interferes with retrieving the new one.</a:t>
            </a:r>
          </a:p>
          <a:p>
            <a:pPr lvl="1"/>
            <a:r>
              <a:rPr lang="en-US" sz="2200" dirty="0"/>
              <a:t>This is </a:t>
            </a:r>
            <a:r>
              <a:rPr lang="en-US" sz="2200" i="1" dirty="0"/>
              <a:t>proactive interference</a:t>
            </a:r>
          </a:p>
          <a:p>
            <a:r>
              <a:rPr lang="en-US" sz="2500" dirty="0"/>
              <a:t>Now think about being at a party with many people you don’t know. You meet someone whom you want to talk to later, but after meeting her, you are introduced to many more people. Now, you cannot remember her name. </a:t>
            </a:r>
          </a:p>
          <a:p>
            <a:pPr lvl="1"/>
            <a:r>
              <a:rPr lang="en-US" sz="2200" dirty="0"/>
              <a:t>This is </a:t>
            </a:r>
            <a:r>
              <a:rPr lang="en-US" sz="2200" i="1" dirty="0"/>
              <a:t>retroactive interference</a:t>
            </a:r>
            <a:endParaRPr lang="en-US" sz="2000" i="1" dirty="0"/>
          </a:p>
        </p:txBody>
      </p:sp>
    </p:spTree>
    <p:extLst>
      <p:ext uri="{BB962C8B-B14F-4D97-AF65-F5344CB8AC3E}">
        <p14:creationId xmlns:p14="http://schemas.microsoft.com/office/powerpoint/2010/main" val="19601637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Search of Associative memory</a:t>
            </a:r>
            <a:endParaRPr lang="en-GB" dirty="0"/>
          </a:p>
        </p:txBody>
      </p:sp>
      <p:sp>
        <p:nvSpPr>
          <p:cNvPr id="5" name="Text Placeholder 4"/>
          <p:cNvSpPr>
            <a:spLocks noGrp="1"/>
          </p:cNvSpPr>
          <p:nvPr>
            <p:ph type="body" idx="1"/>
          </p:nvPr>
        </p:nvSpPr>
        <p:spPr/>
        <p:txBody>
          <a:bodyPr/>
          <a:lstStyle/>
          <a:p>
            <a:r>
              <a:rPr lang="en-US" dirty="0"/>
              <a:t>Modeling these facts together</a:t>
            </a:r>
            <a:endParaRPr lang="en-GB" dirty="0"/>
          </a:p>
        </p:txBody>
      </p:sp>
    </p:spTree>
    <p:extLst>
      <p:ext uri="{BB962C8B-B14F-4D97-AF65-F5344CB8AC3E}">
        <p14:creationId xmlns:p14="http://schemas.microsoft.com/office/powerpoint/2010/main" val="2190304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381000" y="0"/>
            <a:ext cx="8229600" cy="533400"/>
          </a:xfrm>
        </p:spPr>
        <p:txBody>
          <a:bodyPr>
            <a:normAutofit fontScale="90000"/>
          </a:bodyPr>
          <a:lstStyle/>
          <a:p>
            <a:r>
              <a:rPr lang="en-US" sz="3600"/>
              <a:t>Serial Position Effects</a:t>
            </a:r>
          </a:p>
        </p:txBody>
      </p:sp>
      <p:sp>
        <p:nvSpPr>
          <p:cNvPr id="54275" name="Rectangle 3"/>
          <p:cNvSpPr>
            <a:spLocks noGrp="1" noChangeArrowheads="1"/>
          </p:cNvSpPr>
          <p:nvPr>
            <p:ph type="body" sz="half" idx="2"/>
          </p:nvPr>
        </p:nvSpPr>
        <p:spPr>
          <a:xfrm>
            <a:off x="228600" y="5029200"/>
            <a:ext cx="8915400" cy="1676400"/>
          </a:xfrm>
        </p:spPr>
        <p:txBody>
          <a:bodyPr/>
          <a:lstStyle/>
          <a:p>
            <a:pPr>
              <a:lnSpc>
                <a:spcPct val="80000"/>
              </a:lnSpc>
            </a:pPr>
            <a:r>
              <a:rPr lang="en-US" sz="2400" dirty="0"/>
              <a:t>In free recall, more items are recalled from start of list (</a:t>
            </a:r>
            <a:r>
              <a:rPr lang="en-US" sz="2400" dirty="0">
                <a:solidFill>
                  <a:srgbClr val="FF0000"/>
                </a:solidFill>
              </a:rPr>
              <a:t>primacy effect</a:t>
            </a:r>
            <a:r>
              <a:rPr lang="en-US" sz="2400" dirty="0"/>
              <a:t>) and end of the list (</a:t>
            </a:r>
            <a:r>
              <a:rPr lang="en-US" sz="2400" dirty="0">
                <a:solidFill>
                  <a:srgbClr val="FF0000"/>
                </a:solidFill>
              </a:rPr>
              <a:t>recency effect</a:t>
            </a:r>
            <a:r>
              <a:rPr lang="en-US" sz="2400" dirty="0"/>
              <a:t>)</a:t>
            </a:r>
          </a:p>
          <a:p>
            <a:pPr>
              <a:lnSpc>
                <a:spcPct val="80000"/>
              </a:lnSpc>
            </a:pPr>
            <a:endParaRPr lang="en-US" sz="2400" dirty="0"/>
          </a:p>
          <a:p>
            <a:pPr>
              <a:lnSpc>
                <a:spcPct val="80000"/>
              </a:lnSpc>
            </a:pPr>
            <a:r>
              <a:rPr lang="en-US" sz="2400" dirty="0"/>
              <a:t>First items recalled tend to be from end of study list</a:t>
            </a:r>
          </a:p>
          <a:p>
            <a:pPr>
              <a:lnSpc>
                <a:spcPct val="80000"/>
              </a:lnSpc>
            </a:pPr>
            <a:endParaRPr lang="en-US" sz="2400" dirty="0"/>
          </a:p>
          <a:p>
            <a:pPr>
              <a:lnSpc>
                <a:spcPct val="80000"/>
              </a:lnSpc>
            </a:pPr>
            <a:endParaRPr lang="en-US" sz="2400" dirty="0"/>
          </a:p>
        </p:txBody>
      </p:sp>
      <p:pic>
        <p:nvPicPr>
          <p:cNvPr id="54276" name="Picture 4"/>
          <p:cNvPicPr>
            <a:picLocks noChangeAspect="1" noChangeArrowheads="1"/>
          </p:cNvPicPr>
          <p:nvPr/>
        </p:nvPicPr>
        <p:blipFill>
          <a:blip r:embed="rId2" cstate="print"/>
          <a:srcRect/>
          <a:stretch>
            <a:fillRect/>
          </a:stretch>
        </p:blipFill>
        <p:spPr bwMode="auto">
          <a:xfrm>
            <a:off x="304800" y="838200"/>
            <a:ext cx="8610600" cy="3505200"/>
          </a:xfrm>
          <a:prstGeom prst="rect">
            <a:avLst/>
          </a:prstGeom>
          <a:noFill/>
          <a:ln w="9525">
            <a:noFill/>
            <a:miter lim="800000"/>
            <a:headEnd/>
            <a:tailEnd/>
          </a:ln>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of memory models</a:t>
            </a:r>
            <a:endParaRPr lang="en-GB" dirty="0"/>
          </a:p>
        </p:txBody>
      </p:sp>
      <p:sp>
        <p:nvSpPr>
          <p:cNvPr id="3" name="Content Placeholder 2"/>
          <p:cNvSpPr>
            <a:spLocks noGrp="1"/>
          </p:cNvSpPr>
          <p:nvPr>
            <p:ph idx="1"/>
          </p:nvPr>
        </p:nvSpPr>
        <p:spPr/>
        <p:txBody>
          <a:bodyPr/>
          <a:lstStyle/>
          <a:p>
            <a:r>
              <a:rPr lang="en-US" dirty="0"/>
              <a:t>Search</a:t>
            </a:r>
          </a:p>
          <a:p>
            <a:pPr lvl="1"/>
            <a:r>
              <a:rPr lang="en-US" dirty="0"/>
              <a:t>To explain list-length and fan effects</a:t>
            </a:r>
          </a:p>
          <a:p>
            <a:r>
              <a:rPr lang="en-US" dirty="0"/>
              <a:t>Direct access</a:t>
            </a:r>
          </a:p>
          <a:p>
            <a:pPr lvl="1"/>
            <a:r>
              <a:rPr lang="en-US" dirty="0"/>
              <a:t>To explain rapid true negatives in recognition</a:t>
            </a:r>
          </a:p>
          <a:p>
            <a:r>
              <a:rPr lang="en-US" dirty="0"/>
              <a:t>Implicit recognition</a:t>
            </a:r>
          </a:p>
          <a:p>
            <a:pPr lvl="1"/>
            <a:r>
              <a:rPr lang="en-US" dirty="0"/>
              <a:t>To explain the mind’s solution to the correspondence problem</a:t>
            </a:r>
          </a:p>
          <a:p>
            <a:pPr>
              <a:buNone/>
            </a:pPr>
            <a:endParaRPr lang="en-GB" dirty="0"/>
          </a:p>
        </p:txBody>
      </p:sp>
      <p:sp>
        <p:nvSpPr>
          <p:cNvPr id="4" name="TextBox 3"/>
          <p:cNvSpPr txBox="1"/>
          <p:nvPr/>
        </p:nvSpPr>
        <p:spPr>
          <a:xfrm>
            <a:off x="457200" y="6096000"/>
            <a:ext cx="8305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https://pdfs.semanticscholar.org/7ebc/6fb776eb2250da7c925946424b9fee37097c.pdf</a:t>
            </a:r>
          </a:p>
        </p:txBody>
      </p:sp>
    </p:spTree>
    <p:extLst>
      <p:ext uri="{BB962C8B-B14F-4D97-AF65-F5344CB8AC3E}">
        <p14:creationId xmlns:p14="http://schemas.microsoft.com/office/powerpoint/2010/main" val="26503039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retrieval</a:t>
            </a:r>
            <a:endParaRPr lang="en-GB" dirty="0"/>
          </a:p>
        </p:txBody>
      </p:sp>
      <p:sp>
        <p:nvSpPr>
          <p:cNvPr id="3" name="Content Placeholder 2"/>
          <p:cNvSpPr>
            <a:spLocks noGrp="1"/>
          </p:cNvSpPr>
          <p:nvPr>
            <p:ph idx="1"/>
          </p:nvPr>
        </p:nvSpPr>
        <p:spPr/>
        <p:txBody>
          <a:bodyPr>
            <a:normAutofit fontScale="92500"/>
          </a:bodyPr>
          <a:lstStyle/>
          <a:p>
            <a:r>
              <a:rPr lang="en-US" dirty="0"/>
              <a:t>Search of associative memory (SAM) was the first modern computational model of memory retrieval (</a:t>
            </a:r>
            <a:r>
              <a:rPr lang="en-US" dirty="0" err="1"/>
              <a:t>Gillund</a:t>
            </a:r>
            <a:r>
              <a:rPr lang="en-US" dirty="0"/>
              <a:t> &amp; </a:t>
            </a:r>
            <a:r>
              <a:rPr lang="en-US" dirty="0" err="1"/>
              <a:t>Shiffrin</a:t>
            </a:r>
            <a:r>
              <a:rPr lang="en-US" dirty="0"/>
              <a:t>, 1984)</a:t>
            </a:r>
          </a:p>
          <a:p>
            <a:pPr lvl="1"/>
            <a:r>
              <a:rPr lang="en-US" dirty="0"/>
              <a:t>Assumes that information is stored in a distributed manner as memory ‘images’</a:t>
            </a:r>
          </a:p>
          <a:p>
            <a:pPr lvl="2"/>
            <a:r>
              <a:rPr lang="en-US" dirty="0"/>
              <a:t>Images contain item, associative and contextual information</a:t>
            </a:r>
          </a:p>
          <a:p>
            <a:pPr lvl="1"/>
            <a:r>
              <a:rPr lang="en-US" dirty="0"/>
              <a:t>Retrieval is modeled as a cue-dependent process</a:t>
            </a:r>
          </a:p>
          <a:p>
            <a:pPr lvl="2"/>
            <a:r>
              <a:rPr lang="en-US" dirty="0"/>
              <a:t>Whether an image is retrieved or not is a function of the associative strengths of the retrieval cues to that image</a:t>
            </a:r>
          </a:p>
          <a:p>
            <a:pPr lvl="1"/>
            <a:r>
              <a:rPr lang="en-US" dirty="0"/>
              <a:t>Single process model of recall and recognition</a:t>
            </a:r>
          </a:p>
          <a:p>
            <a:pPr lvl="1">
              <a:buNone/>
            </a:pPr>
            <a:endParaRPr lang="en-GB" dirty="0"/>
          </a:p>
        </p:txBody>
      </p:sp>
    </p:spTree>
    <p:extLst>
      <p:ext uri="{BB962C8B-B14F-4D97-AF65-F5344CB8AC3E}">
        <p14:creationId xmlns:p14="http://schemas.microsoft.com/office/powerpoint/2010/main" val="16642596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Recognition and recall</a:t>
            </a:r>
            <a:endParaRPr lang="en-GB" dirty="0"/>
          </a:p>
        </p:txBody>
      </p:sp>
      <p:pic>
        <p:nvPicPr>
          <p:cNvPr id="4098" name="Picture 2"/>
          <p:cNvPicPr>
            <a:picLocks noChangeAspect="1" noChangeArrowheads="1"/>
          </p:cNvPicPr>
          <p:nvPr/>
        </p:nvPicPr>
        <p:blipFill>
          <a:blip r:embed="rId2" cstate="print"/>
          <a:srcRect/>
          <a:stretch>
            <a:fillRect/>
          </a:stretch>
        </p:blipFill>
        <p:spPr bwMode="auto">
          <a:xfrm>
            <a:off x="381000" y="2209800"/>
            <a:ext cx="7772400" cy="3343516"/>
          </a:xfrm>
          <a:prstGeom prst="rect">
            <a:avLst/>
          </a:prstGeom>
          <a:noFill/>
          <a:ln w="9525">
            <a:noFill/>
            <a:miter lim="800000"/>
            <a:headEnd/>
            <a:tailEnd/>
          </a:ln>
        </p:spPr>
      </p:pic>
    </p:spTree>
    <p:extLst>
      <p:ext uri="{BB962C8B-B14F-4D97-AF65-F5344CB8AC3E}">
        <p14:creationId xmlns:p14="http://schemas.microsoft.com/office/powerpoint/2010/main" val="12925458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basic idea</a:t>
            </a:r>
            <a:endParaRPr lang="en-GB" dirty="0"/>
          </a:p>
        </p:txBody>
      </p:sp>
      <p:pic>
        <p:nvPicPr>
          <p:cNvPr id="69634" name="Picture 2"/>
          <p:cNvPicPr>
            <a:picLocks noChangeAspect="1" noChangeArrowheads="1"/>
          </p:cNvPicPr>
          <p:nvPr/>
        </p:nvPicPr>
        <p:blipFill>
          <a:blip r:embed="rId2" cstate="print"/>
          <a:srcRect/>
          <a:stretch>
            <a:fillRect/>
          </a:stretch>
        </p:blipFill>
        <p:spPr bwMode="auto">
          <a:xfrm>
            <a:off x="533400" y="1447800"/>
            <a:ext cx="7981950" cy="4848225"/>
          </a:xfrm>
          <a:prstGeom prst="rect">
            <a:avLst/>
          </a:prstGeom>
          <a:noFill/>
          <a:ln w="9525">
            <a:noFill/>
            <a:miter lim="800000"/>
            <a:headEnd/>
            <a:tailEnd/>
          </a:ln>
        </p:spPr>
      </p:pic>
    </p:spTree>
    <p:extLst>
      <p:ext uri="{BB962C8B-B14F-4D97-AF65-F5344CB8AC3E}">
        <p14:creationId xmlns:p14="http://schemas.microsoft.com/office/powerpoint/2010/main" val="14555220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implementation</a:t>
            </a:r>
            <a:endParaRPr lang="en-GB" dirty="0"/>
          </a:p>
        </p:txBody>
      </p:sp>
      <p:sp>
        <p:nvSpPr>
          <p:cNvPr id="3" name="Content Placeholder 2"/>
          <p:cNvSpPr>
            <a:spLocks noGrp="1"/>
          </p:cNvSpPr>
          <p:nvPr>
            <p:ph idx="1"/>
          </p:nvPr>
        </p:nvSpPr>
        <p:spPr/>
        <p:txBody>
          <a:bodyPr>
            <a:normAutofit fontScale="85000" lnSpcReduction="20000"/>
          </a:bodyPr>
          <a:lstStyle/>
          <a:p>
            <a:r>
              <a:rPr lang="en-US" dirty="0"/>
              <a:t>Assume the retrieval probe contains multiple cues Q</a:t>
            </a:r>
            <a:r>
              <a:rPr lang="en-US" baseline="-25000" dirty="0"/>
              <a:t>1</a:t>
            </a:r>
            <a:r>
              <a:rPr lang="en-US" dirty="0"/>
              <a:t>, Q</a:t>
            </a:r>
            <a:r>
              <a:rPr lang="en-US" baseline="-25000" dirty="0"/>
              <a:t>2</a:t>
            </a:r>
            <a:r>
              <a:rPr lang="en-US" dirty="0"/>
              <a:t>, … </a:t>
            </a:r>
            <a:r>
              <a:rPr lang="en-US" dirty="0" err="1"/>
              <a:t>Q</a:t>
            </a:r>
            <a:r>
              <a:rPr lang="en-US" baseline="-25000" dirty="0" err="1"/>
              <a:t>m</a:t>
            </a:r>
            <a:endParaRPr lang="en-US" baseline="-25000" dirty="0"/>
          </a:p>
          <a:p>
            <a:r>
              <a:rPr lang="en-US" dirty="0"/>
              <a:t>Combined activation of image I</a:t>
            </a:r>
            <a:r>
              <a:rPr lang="en-US" baseline="-25000" dirty="0"/>
              <a:t>i </a:t>
            </a:r>
            <a:r>
              <a:rPr lang="en-US" dirty="0"/>
              <a:t> is a multiplicative combination of individual image-cue associations</a:t>
            </a:r>
          </a:p>
          <a:p>
            <a:endParaRPr lang="en-US" baseline="-25000" dirty="0"/>
          </a:p>
          <a:p>
            <a:endParaRPr lang="en-US" baseline="-25000" dirty="0"/>
          </a:p>
          <a:p>
            <a:r>
              <a:rPr lang="en-US" dirty="0"/>
              <a:t>Probability of sampling an image is a simple Luce choice rule</a:t>
            </a:r>
          </a:p>
          <a:p>
            <a:pPr lvl="1"/>
            <a:endParaRPr lang="en-US" dirty="0"/>
          </a:p>
          <a:p>
            <a:pPr lvl="1"/>
            <a:r>
              <a:rPr lang="en-US" dirty="0"/>
              <a:t>Not the same as the probability of successful memory retrieval</a:t>
            </a:r>
          </a:p>
          <a:p>
            <a:pPr lvl="1"/>
            <a:r>
              <a:rPr lang="en-US" dirty="0"/>
              <a:t>An image may or may not activate recovery of the correct target of retrieval</a:t>
            </a:r>
          </a:p>
          <a:p>
            <a:endParaRPr lang="en-GB" dirty="0"/>
          </a:p>
        </p:txBody>
      </p:sp>
      <p:pic>
        <p:nvPicPr>
          <p:cNvPr id="68610" name="Picture 2"/>
          <p:cNvPicPr>
            <a:picLocks noChangeAspect="1" noChangeArrowheads="1"/>
          </p:cNvPicPr>
          <p:nvPr/>
        </p:nvPicPr>
        <p:blipFill>
          <a:blip r:embed="rId2" cstate="print"/>
          <a:srcRect/>
          <a:stretch>
            <a:fillRect/>
          </a:stretch>
        </p:blipFill>
        <p:spPr bwMode="auto">
          <a:xfrm>
            <a:off x="3019425" y="2961217"/>
            <a:ext cx="2085975" cy="772583"/>
          </a:xfrm>
          <a:prstGeom prst="rect">
            <a:avLst/>
          </a:prstGeom>
          <a:noFill/>
          <a:ln w="9525">
            <a:noFill/>
            <a:miter lim="800000"/>
            <a:headEnd/>
            <a:tailEnd/>
          </a:ln>
        </p:spPr>
      </p:pic>
      <p:pic>
        <p:nvPicPr>
          <p:cNvPr id="68611" name="Picture 3"/>
          <p:cNvPicPr>
            <a:picLocks noChangeAspect="1" noChangeArrowheads="1"/>
          </p:cNvPicPr>
          <p:nvPr/>
        </p:nvPicPr>
        <p:blipFill>
          <a:blip r:embed="rId3" cstate="print"/>
          <a:srcRect/>
          <a:stretch>
            <a:fillRect/>
          </a:stretch>
        </p:blipFill>
        <p:spPr bwMode="auto">
          <a:xfrm>
            <a:off x="2971800" y="3962400"/>
            <a:ext cx="1949137" cy="828675"/>
          </a:xfrm>
          <a:prstGeom prst="rect">
            <a:avLst/>
          </a:prstGeom>
          <a:noFill/>
          <a:ln w="9525">
            <a:noFill/>
            <a:miter lim="800000"/>
            <a:headEnd/>
            <a:tailEnd/>
          </a:ln>
        </p:spPr>
      </p:pic>
    </p:spTree>
    <p:extLst>
      <p:ext uri="{BB962C8B-B14F-4D97-AF65-F5344CB8AC3E}">
        <p14:creationId xmlns:p14="http://schemas.microsoft.com/office/powerpoint/2010/main" val="7006530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implementation</a:t>
            </a:r>
            <a:endParaRPr lang="en-GB" dirty="0"/>
          </a:p>
        </p:txBody>
      </p:sp>
      <p:sp>
        <p:nvSpPr>
          <p:cNvPr id="3" name="Content Placeholder 2"/>
          <p:cNvSpPr>
            <a:spLocks noGrp="1"/>
          </p:cNvSpPr>
          <p:nvPr>
            <p:ph idx="1"/>
          </p:nvPr>
        </p:nvSpPr>
        <p:spPr/>
        <p:txBody>
          <a:bodyPr/>
          <a:lstStyle/>
          <a:p>
            <a:r>
              <a:rPr lang="en-US" dirty="0"/>
              <a:t>Probability of successful recovery</a:t>
            </a:r>
          </a:p>
          <a:p>
            <a:endParaRPr lang="en-US" dirty="0"/>
          </a:p>
          <a:p>
            <a:endParaRPr lang="en-US" dirty="0"/>
          </a:p>
          <a:p>
            <a:r>
              <a:rPr lang="en-US" dirty="0"/>
              <a:t>Probability of recall success</a:t>
            </a:r>
          </a:p>
          <a:p>
            <a:endParaRPr lang="en-US" dirty="0"/>
          </a:p>
          <a:p>
            <a:r>
              <a:rPr lang="en-US" dirty="0"/>
              <a:t>If attempt succeeds, association between probe cues and sampled image strengthens</a:t>
            </a:r>
          </a:p>
          <a:p>
            <a:pPr lvl="1"/>
            <a:r>
              <a:rPr lang="en-US" dirty="0"/>
              <a:t>SAM had basic learning built into it</a:t>
            </a:r>
          </a:p>
          <a:p>
            <a:pPr>
              <a:buNone/>
            </a:pPr>
            <a:endParaRPr lang="en-GB" dirty="0"/>
          </a:p>
        </p:txBody>
      </p:sp>
      <p:pic>
        <p:nvPicPr>
          <p:cNvPr id="70658" name="Picture 2"/>
          <p:cNvPicPr>
            <a:picLocks noChangeAspect="1" noChangeArrowheads="1"/>
          </p:cNvPicPr>
          <p:nvPr/>
        </p:nvPicPr>
        <p:blipFill>
          <a:blip r:embed="rId2" cstate="print"/>
          <a:srcRect/>
          <a:stretch>
            <a:fillRect/>
          </a:stretch>
        </p:blipFill>
        <p:spPr bwMode="auto">
          <a:xfrm>
            <a:off x="2815590" y="2209800"/>
            <a:ext cx="3280410" cy="914400"/>
          </a:xfrm>
          <a:prstGeom prst="rect">
            <a:avLst/>
          </a:prstGeom>
          <a:noFill/>
          <a:ln w="9525">
            <a:noFill/>
            <a:miter lim="800000"/>
            <a:headEnd/>
            <a:tailEnd/>
          </a:ln>
        </p:spPr>
      </p:pic>
      <p:pic>
        <p:nvPicPr>
          <p:cNvPr id="70659" name="Picture 3"/>
          <p:cNvPicPr>
            <a:picLocks noChangeAspect="1" noChangeArrowheads="1"/>
          </p:cNvPicPr>
          <p:nvPr/>
        </p:nvPicPr>
        <p:blipFill>
          <a:blip r:embed="rId3" cstate="print"/>
          <a:srcRect/>
          <a:stretch>
            <a:fillRect/>
          </a:stretch>
        </p:blipFill>
        <p:spPr bwMode="auto">
          <a:xfrm>
            <a:off x="2971800" y="3962400"/>
            <a:ext cx="3316778" cy="685800"/>
          </a:xfrm>
          <a:prstGeom prst="rect">
            <a:avLst/>
          </a:prstGeom>
          <a:noFill/>
          <a:ln w="9525">
            <a:noFill/>
            <a:miter lim="800000"/>
            <a:headEnd/>
            <a:tailEnd/>
          </a:ln>
        </p:spPr>
      </p:pic>
    </p:spTree>
    <p:extLst>
      <p:ext uri="{BB962C8B-B14F-4D97-AF65-F5344CB8AC3E}">
        <p14:creationId xmlns:p14="http://schemas.microsoft.com/office/powerpoint/2010/main" val="25505455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recognition algorithm</a:t>
            </a:r>
            <a:endParaRPr lang="en-GB" dirty="0"/>
          </a:p>
        </p:txBody>
      </p:sp>
      <p:pic>
        <p:nvPicPr>
          <p:cNvPr id="2050" name="Picture 2"/>
          <p:cNvPicPr>
            <a:picLocks noChangeAspect="1" noChangeArrowheads="1"/>
          </p:cNvPicPr>
          <p:nvPr/>
        </p:nvPicPr>
        <p:blipFill>
          <a:blip r:embed="rId2" cstate="print"/>
          <a:srcRect/>
          <a:stretch>
            <a:fillRect/>
          </a:stretch>
        </p:blipFill>
        <p:spPr bwMode="auto">
          <a:xfrm>
            <a:off x="1981200" y="1676400"/>
            <a:ext cx="4500562" cy="4753324"/>
          </a:xfrm>
          <a:prstGeom prst="rect">
            <a:avLst/>
          </a:prstGeom>
          <a:noFill/>
          <a:ln w="9525">
            <a:noFill/>
            <a:miter lim="800000"/>
            <a:headEnd/>
            <a:tailEnd/>
          </a:ln>
        </p:spPr>
      </p:pic>
    </p:spTree>
    <p:extLst>
      <p:ext uri="{BB962C8B-B14F-4D97-AF65-F5344CB8AC3E}">
        <p14:creationId xmlns:p14="http://schemas.microsoft.com/office/powerpoint/2010/main" val="41720310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recall algorithm</a:t>
            </a:r>
            <a:endParaRPr lang="en-GB" dirty="0"/>
          </a:p>
        </p:txBody>
      </p:sp>
      <p:pic>
        <p:nvPicPr>
          <p:cNvPr id="3074" name="Picture 2"/>
          <p:cNvPicPr>
            <a:picLocks noChangeAspect="1" noChangeArrowheads="1"/>
          </p:cNvPicPr>
          <p:nvPr/>
        </p:nvPicPr>
        <p:blipFill>
          <a:blip r:embed="rId2" cstate="print"/>
          <a:srcRect/>
          <a:stretch>
            <a:fillRect/>
          </a:stretch>
        </p:blipFill>
        <p:spPr bwMode="auto">
          <a:xfrm>
            <a:off x="485775" y="1198027"/>
            <a:ext cx="7515225" cy="5469473"/>
          </a:xfrm>
          <a:prstGeom prst="rect">
            <a:avLst/>
          </a:prstGeom>
          <a:noFill/>
          <a:ln w="9525">
            <a:noFill/>
            <a:miter lim="800000"/>
            <a:headEnd/>
            <a:tailEnd/>
          </a:ln>
        </p:spPr>
      </p:pic>
    </p:spTree>
    <p:extLst>
      <p:ext uri="{BB962C8B-B14F-4D97-AF65-F5344CB8AC3E}">
        <p14:creationId xmlns:p14="http://schemas.microsoft.com/office/powerpoint/2010/main" val="22686472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Successful predictions</a:t>
            </a:r>
            <a:endParaRPr lang="en-GB" dirty="0"/>
          </a:p>
        </p:txBody>
      </p:sp>
      <p:sp>
        <p:nvSpPr>
          <p:cNvPr id="3" name="Content Placeholder 2"/>
          <p:cNvSpPr>
            <a:spLocks noGrp="1"/>
          </p:cNvSpPr>
          <p:nvPr>
            <p:ph idx="1"/>
          </p:nvPr>
        </p:nvSpPr>
        <p:spPr/>
        <p:txBody>
          <a:bodyPr>
            <a:normAutofit fontScale="92500" lnSpcReduction="10000"/>
          </a:bodyPr>
          <a:lstStyle/>
          <a:p>
            <a:r>
              <a:rPr lang="en-US" dirty="0"/>
              <a:t>List length effects in recall</a:t>
            </a:r>
          </a:p>
          <a:p>
            <a:pPr lvl="1"/>
            <a:r>
              <a:rPr lang="en-US" dirty="0"/>
              <a:t>Probability of sampling an item decreases as the number of items increases</a:t>
            </a:r>
          </a:p>
          <a:p>
            <a:r>
              <a:rPr lang="en-US" dirty="0"/>
              <a:t>Presentation time effects</a:t>
            </a:r>
          </a:p>
          <a:p>
            <a:pPr lvl="1"/>
            <a:r>
              <a:rPr lang="en-US" dirty="0"/>
              <a:t>Increased presentation time </a:t>
            </a:r>
            <a:r>
              <a:rPr lang="en-US" dirty="0">
                <a:sym typeface="Wingdings" pitchFamily="2" charset="2"/>
              </a:rPr>
              <a:t></a:t>
            </a:r>
            <a:r>
              <a:rPr lang="en-US" dirty="0"/>
              <a:t> stronger associations </a:t>
            </a:r>
            <a:r>
              <a:rPr lang="en-US" dirty="0">
                <a:sym typeface="Wingdings" pitchFamily="2" charset="2"/>
              </a:rPr>
              <a:t> better recall and recognition</a:t>
            </a:r>
          </a:p>
          <a:p>
            <a:r>
              <a:rPr lang="en-US" dirty="0">
                <a:sym typeface="Wingdings" pitchFamily="2" charset="2"/>
              </a:rPr>
              <a:t>Primacy effects</a:t>
            </a:r>
          </a:p>
          <a:p>
            <a:pPr lvl="1"/>
            <a:r>
              <a:rPr lang="en-US" dirty="0">
                <a:sym typeface="Wingdings" pitchFamily="2" charset="2"/>
              </a:rPr>
              <a:t>In recall because of reinforcement of previous samples</a:t>
            </a:r>
          </a:p>
          <a:p>
            <a:pPr lvl="1"/>
            <a:r>
              <a:rPr lang="en-US" dirty="0">
                <a:sym typeface="Wingdings" pitchFamily="2" charset="2"/>
              </a:rPr>
              <a:t>In recognition because of the generation of new images corresponding to each successful recognition</a:t>
            </a:r>
            <a:endParaRPr lang="en-GB" dirty="0"/>
          </a:p>
        </p:txBody>
      </p:sp>
    </p:spTree>
    <p:extLst>
      <p:ext uri="{BB962C8B-B14F-4D97-AF65-F5344CB8AC3E}">
        <p14:creationId xmlns:p14="http://schemas.microsoft.com/office/powerpoint/2010/main" val="5706892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Successful predictions</a:t>
            </a:r>
            <a:endParaRPr lang="en-GB" dirty="0"/>
          </a:p>
        </p:txBody>
      </p:sp>
      <p:sp>
        <p:nvSpPr>
          <p:cNvPr id="3" name="Content Placeholder 2"/>
          <p:cNvSpPr>
            <a:spLocks noGrp="1"/>
          </p:cNvSpPr>
          <p:nvPr>
            <p:ph idx="1"/>
          </p:nvPr>
        </p:nvSpPr>
        <p:spPr/>
        <p:txBody>
          <a:bodyPr>
            <a:normAutofit lnSpcReduction="10000"/>
          </a:bodyPr>
          <a:lstStyle/>
          <a:p>
            <a:r>
              <a:rPr lang="en-US" dirty="0"/>
              <a:t>Part set cuing</a:t>
            </a:r>
          </a:p>
          <a:p>
            <a:pPr lvl="1"/>
            <a:r>
              <a:rPr lang="en-US" dirty="0"/>
              <a:t>Cuing set reduces set of items that can be sampled from</a:t>
            </a:r>
          </a:p>
          <a:p>
            <a:pPr lvl="1"/>
            <a:r>
              <a:rPr lang="en-US" dirty="0"/>
              <a:t>This is what the browser experiment is testing</a:t>
            </a:r>
          </a:p>
          <a:p>
            <a:r>
              <a:rPr lang="en-US" dirty="0"/>
              <a:t>Word frequency effects</a:t>
            </a:r>
          </a:p>
          <a:p>
            <a:pPr lvl="1"/>
            <a:r>
              <a:rPr lang="en-US" dirty="0"/>
              <a:t>Recall prefers high frequency items because they have more associations</a:t>
            </a:r>
          </a:p>
          <a:p>
            <a:pPr lvl="1"/>
            <a:r>
              <a:rPr lang="en-US" dirty="0"/>
              <a:t>Recognition prefers low frequency items because there is a lower variance in the associative strength distribution for LF items</a:t>
            </a:r>
            <a:endParaRPr lang="en-GB" dirty="0"/>
          </a:p>
        </p:txBody>
      </p:sp>
    </p:spTree>
    <p:extLst>
      <p:ext uri="{BB962C8B-B14F-4D97-AF65-F5344CB8AC3E}">
        <p14:creationId xmlns:p14="http://schemas.microsoft.com/office/powerpoint/2010/main" val="2518903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Grp="1" noChangeAspect="1" noChangeArrowheads="1"/>
          </p:cNvPicPr>
          <p:nvPr>
            <p:ph type="body" sz="half" idx="1"/>
          </p:nvPr>
        </p:nvPicPr>
        <p:blipFill>
          <a:blip r:embed="rId2" cstate="print">
            <a:lum contrast="12000"/>
          </a:blip>
          <a:srcRect b="3497"/>
          <a:stretch>
            <a:fillRect/>
          </a:stretch>
        </p:blipFill>
        <p:spPr>
          <a:xfrm>
            <a:off x="0" y="1147763"/>
            <a:ext cx="4648200" cy="4508500"/>
          </a:xfrm>
          <a:noFill/>
          <a:ln/>
        </p:spPr>
      </p:pic>
      <p:sp>
        <p:nvSpPr>
          <p:cNvPr id="32771" name="Rectangle 3"/>
          <p:cNvSpPr>
            <a:spLocks noGrp="1" noChangeArrowheads="1"/>
          </p:cNvSpPr>
          <p:nvPr>
            <p:ph type="title"/>
          </p:nvPr>
        </p:nvSpPr>
        <p:spPr>
          <a:xfrm>
            <a:off x="457200" y="112712"/>
            <a:ext cx="8229600" cy="801688"/>
          </a:xfrm>
        </p:spPr>
        <p:txBody>
          <a:bodyPr/>
          <a:lstStyle/>
          <a:p>
            <a:r>
              <a:rPr lang="en-US" sz="3600" dirty="0"/>
              <a:t>Effects are list-length independent</a:t>
            </a:r>
          </a:p>
        </p:txBody>
      </p:sp>
      <p:sp>
        <p:nvSpPr>
          <p:cNvPr id="32772" name="Rectangle 4"/>
          <p:cNvSpPr>
            <a:spLocks noGrp="1" noChangeArrowheads="1"/>
          </p:cNvSpPr>
          <p:nvPr>
            <p:ph type="body" sz="half" idx="2"/>
          </p:nvPr>
        </p:nvSpPr>
        <p:spPr>
          <a:xfrm>
            <a:off x="4648200" y="1066800"/>
            <a:ext cx="4495800" cy="5791200"/>
          </a:xfrm>
        </p:spPr>
        <p:txBody>
          <a:bodyPr/>
          <a:lstStyle/>
          <a:p>
            <a:pPr>
              <a:lnSpc>
                <a:spcPct val="80000"/>
              </a:lnSpc>
            </a:pPr>
            <a:endParaRPr lang="en-US" sz="2400" dirty="0"/>
          </a:p>
          <a:p>
            <a:pPr>
              <a:lnSpc>
                <a:spcPct val="80000"/>
              </a:lnSpc>
            </a:pPr>
            <a:r>
              <a:rPr lang="en-US" sz="2400" dirty="0"/>
              <a:t>Modal model explanation for primacy:</a:t>
            </a:r>
          </a:p>
          <a:p>
            <a:pPr>
              <a:lnSpc>
                <a:spcPct val="80000"/>
              </a:lnSpc>
              <a:buFontTx/>
              <a:buNone/>
            </a:pPr>
            <a:endParaRPr lang="en-US" sz="2400" dirty="0"/>
          </a:p>
          <a:p>
            <a:pPr>
              <a:lnSpc>
                <a:spcPct val="80000"/>
              </a:lnSpc>
              <a:buFontTx/>
              <a:buNone/>
            </a:pPr>
            <a:r>
              <a:rPr lang="en-US" sz="2400" dirty="0"/>
              <a:t>	early items can be rehearsed more often </a:t>
            </a:r>
            <a:r>
              <a:rPr lang="en-US" sz="2400" dirty="0">
                <a:sym typeface="Wingdings" pitchFamily="2" charset="2"/>
              </a:rPr>
              <a:t> more likely to be transferred to long-term memory</a:t>
            </a:r>
          </a:p>
          <a:p>
            <a:pPr>
              <a:lnSpc>
                <a:spcPct val="80000"/>
              </a:lnSpc>
            </a:pPr>
            <a:endParaRPr lang="en-US" sz="2400" dirty="0"/>
          </a:p>
          <a:p>
            <a:pPr>
              <a:lnSpc>
                <a:spcPct val="80000"/>
              </a:lnSpc>
            </a:pPr>
            <a:r>
              <a:rPr lang="en-US" sz="2400" dirty="0"/>
              <a:t>Modal model explanation for recency:</a:t>
            </a:r>
          </a:p>
          <a:p>
            <a:pPr>
              <a:lnSpc>
                <a:spcPct val="80000"/>
              </a:lnSpc>
              <a:buFontTx/>
              <a:buNone/>
            </a:pPr>
            <a:endParaRPr lang="en-US" sz="2400" dirty="0">
              <a:sym typeface="Wingdings" pitchFamily="2" charset="2"/>
            </a:endParaRPr>
          </a:p>
          <a:p>
            <a:pPr>
              <a:lnSpc>
                <a:spcPct val="80000"/>
              </a:lnSpc>
              <a:buFontTx/>
              <a:buNone/>
            </a:pPr>
            <a:r>
              <a:rPr lang="en-US" sz="2400" dirty="0">
                <a:sym typeface="Wingdings" pitchFamily="2" charset="2"/>
              </a:rPr>
              <a:t>	Last items of list are still in short-term memory  they can be read out easily from short-term memory</a:t>
            </a:r>
          </a:p>
        </p:txBody>
      </p:sp>
      <p:sp>
        <p:nvSpPr>
          <p:cNvPr id="32773" name="Line 5"/>
          <p:cNvSpPr>
            <a:spLocks noChangeShapeType="1"/>
          </p:cNvSpPr>
          <p:nvPr/>
        </p:nvSpPr>
        <p:spPr bwMode="auto">
          <a:xfrm>
            <a:off x="914400" y="4114800"/>
            <a:ext cx="609600" cy="0"/>
          </a:xfrm>
          <a:prstGeom prst="line">
            <a:avLst/>
          </a:prstGeom>
          <a:noFill/>
          <a:ln w="9525">
            <a:solidFill>
              <a:srgbClr val="FF0000"/>
            </a:solidFill>
            <a:round/>
            <a:headEnd type="triangle" w="med" len="med"/>
            <a:tailEnd type="triangle" w="med" len="med"/>
          </a:ln>
          <a:effectLst/>
        </p:spPr>
        <p:txBody>
          <a:bodyPr/>
          <a:lstStyle/>
          <a:p>
            <a:endParaRPr lang="en-GB"/>
          </a:p>
        </p:txBody>
      </p:sp>
      <p:sp>
        <p:nvSpPr>
          <p:cNvPr id="32774" name="Text Box 6"/>
          <p:cNvSpPr txBox="1">
            <a:spLocks noChangeArrowheads="1"/>
          </p:cNvSpPr>
          <p:nvPr/>
        </p:nvSpPr>
        <p:spPr bwMode="auto">
          <a:xfrm>
            <a:off x="762000" y="4191000"/>
            <a:ext cx="1631950" cy="366713"/>
          </a:xfrm>
          <a:prstGeom prst="rect">
            <a:avLst/>
          </a:prstGeom>
          <a:noFill/>
          <a:ln w="9525">
            <a:noFill/>
            <a:miter lim="800000"/>
            <a:headEnd/>
            <a:tailEnd/>
          </a:ln>
          <a:effectLst/>
        </p:spPr>
        <p:txBody>
          <a:bodyPr wrap="none">
            <a:spAutoFit/>
          </a:bodyPr>
          <a:lstStyle/>
          <a:p>
            <a:r>
              <a:rPr lang="en-US">
                <a:solidFill>
                  <a:srgbClr val="FF0000"/>
                </a:solidFill>
              </a:rPr>
              <a:t>Primacy effect</a:t>
            </a:r>
          </a:p>
        </p:txBody>
      </p:sp>
      <p:sp>
        <p:nvSpPr>
          <p:cNvPr id="32775" name="Line 7"/>
          <p:cNvSpPr>
            <a:spLocks noChangeShapeType="1"/>
          </p:cNvSpPr>
          <p:nvPr/>
        </p:nvSpPr>
        <p:spPr bwMode="auto">
          <a:xfrm>
            <a:off x="2362200" y="4114800"/>
            <a:ext cx="1752600" cy="0"/>
          </a:xfrm>
          <a:prstGeom prst="line">
            <a:avLst/>
          </a:prstGeom>
          <a:noFill/>
          <a:ln w="9525">
            <a:solidFill>
              <a:srgbClr val="0066FF"/>
            </a:solidFill>
            <a:round/>
            <a:headEnd type="triangle" w="med" len="med"/>
            <a:tailEnd type="triangle" w="med" len="med"/>
          </a:ln>
          <a:effectLst/>
        </p:spPr>
        <p:txBody>
          <a:bodyPr/>
          <a:lstStyle/>
          <a:p>
            <a:endParaRPr lang="en-GB"/>
          </a:p>
        </p:txBody>
      </p:sp>
      <p:sp>
        <p:nvSpPr>
          <p:cNvPr id="32776" name="Text Box 8"/>
          <p:cNvSpPr txBox="1">
            <a:spLocks noChangeArrowheads="1"/>
          </p:cNvSpPr>
          <p:nvPr/>
        </p:nvSpPr>
        <p:spPr bwMode="auto">
          <a:xfrm>
            <a:off x="2590800" y="4191000"/>
            <a:ext cx="1695450" cy="366713"/>
          </a:xfrm>
          <a:prstGeom prst="rect">
            <a:avLst/>
          </a:prstGeom>
          <a:noFill/>
          <a:ln w="9525">
            <a:noFill/>
            <a:miter lim="800000"/>
            <a:headEnd/>
            <a:tailEnd/>
          </a:ln>
          <a:effectLst/>
        </p:spPr>
        <p:txBody>
          <a:bodyPr wrap="none">
            <a:spAutoFit/>
          </a:bodyPr>
          <a:lstStyle/>
          <a:p>
            <a:r>
              <a:rPr lang="en-US" dirty="0">
                <a:solidFill>
                  <a:srgbClr val="0066FF"/>
                </a:solidFill>
              </a:rPr>
              <a:t>Recency effect</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failures</a:t>
            </a:r>
            <a:endParaRPr lang="en-GB" dirty="0"/>
          </a:p>
        </p:txBody>
      </p:sp>
      <p:sp>
        <p:nvSpPr>
          <p:cNvPr id="3" name="Content Placeholder 2"/>
          <p:cNvSpPr>
            <a:spLocks noGrp="1"/>
          </p:cNvSpPr>
          <p:nvPr>
            <p:ph idx="1"/>
          </p:nvPr>
        </p:nvSpPr>
        <p:spPr/>
        <p:txBody>
          <a:bodyPr>
            <a:normAutofit fontScale="70000" lnSpcReduction="20000"/>
          </a:bodyPr>
          <a:lstStyle/>
          <a:p>
            <a:r>
              <a:rPr lang="en-US" dirty="0"/>
              <a:t>Long term recency effects</a:t>
            </a:r>
          </a:p>
          <a:p>
            <a:r>
              <a:rPr lang="en-US" dirty="0"/>
              <a:t>Null list length effect in recognition</a:t>
            </a:r>
          </a:p>
          <a:p>
            <a:pPr lvl="1"/>
            <a:r>
              <a:rPr lang="en-US" dirty="0"/>
              <a:t>Empirical list length observations in recognition confounded with time to testing</a:t>
            </a:r>
          </a:p>
          <a:p>
            <a:pPr lvl="1"/>
            <a:r>
              <a:rPr lang="en-US" dirty="0"/>
              <a:t>Recognition memory for up to 10000 images documented (Standing, 1973; Brady et al., 2014)</a:t>
            </a:r>
          </a:p>
          <a:p>
            <a:r>
              <a:rPr lang="en-US" dirty="0"/>
              <a:t>List strength effect</a:t>
            </a:r>
          </a:p>
          <a:p>
            <a:pPr lvl="1"/>
            <a:r>
              <a:rPr lang="en-US" dirty="0"/>
              <a:t>Strength of items = presentation time</a:t>
            </a:r>
          </a:p>
          <a:p>
            <a:pPr lvl="1"/>
            <a:r>
              <a:rPr lang="en-US" dirty="0"/>
              <a:t>Recognition of strong items in lists of purely strong items better than in mixed lists</a:t>
            </a:r>
          </a:p>
          <a:p>
            <a:pPr lvl="1"/>
            <a:r>
              <a:rPr lang="en-US" dirty="0"/>
              <a:t>Recognition of weak items in lists of purely weak items worse than recognition in mixed lists</a:t>
            </a:r>
          </a:p>
          <a:p>
            <a:r>
              <a:rPr lang="en-US" dirty="0"/>
              <a:t>Mirror effect</a:t>
            </a:r>
          </a:p>
          <a:p>
            <a:pPr lvl="1"/>
            <a:r>
              <a:rPr lang="en-US" dirty="0"/>
              <a:t>Greater true positives and fewer false positives in recognition of low frequency items</a:t>
            </a:r>
          </a:p>
          <a:p>
            <a:endParaRPr lang="en-GB" dirty="0"/>
          </a:p>
        </p:txBody>
      </p:sp>
    </p:spTree>
    <p:extLst>
      <p:ext uri="{BB962C8B-B14F-4D97-AF65-F5344CB8AC3E}">
        <p14:creationId xmlns:p14="http://schemas.microsoft.com/office/powerpoint/2010/main" val="6269087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Temporal context model</a:t>
            </a:r>
            <a:endParaRPr lang="en-GB" dirty="0"/>
          </a:p>
        </p:txBody>
      </p:sp>
      <p:sp>
        <p:nvSpPr>
          <p:cNvPr id="3" name="Content Placeholder 2"/>
          <p:cNvSpPr>
            <a:spLocks noGrp="1"/>
          </p:cNvSpPr>
          <p:nvPr>
            <p:ph idx="1"/>
          </p:nvPr>
        </p:nvSpPr>
        <p:spPr/>
        <p:txBody>
          <a:bodyPr>
            <a:normAutofit fontScale="92500" lnSpcReduction="10000"/>
          </a:bodyPr>
          <a:lstStyle/>
          <a:p>
            <a:r>
              <a:rPr lang="en-US" dirty="0"/>
              <a:t>SAM makes no assumptions about the effect of the environment on retrieval cues guiding the memory process</a:t>
            </a:r>
          </a:p>
          <a:p>
            <a:pPr lvl="1"/>
            <a:r>
              <a:rPr lang="en-US" dirty="0"/>
              <a:t>Accepted as inputs</a:t>
            </a:r>
          </a:p>
          <a:p>
            <a:pPr lvl="1"/>
            <a:r>
              <a:rPr lang="en-US" dirty="0"/>
              <a:t>Recent retrievals can become cues for subsequent retrievals</a:t>
            </a:r>
          </a:p>
          <a:p>
            <a:r>
              <a:rPr lang="en-US" dirty="0"/>
              <a:t>The temporal context model (TCM) changes this</a:t>
            </a:r>
          </a:p>
          <a:p>
            <a:pPr lvl="1"/>
            <a:r>
              <a:rPr lang="en-US" dirty="0"/>
              <a:t>Assumes a linear drift of the </a:t>
            </a:r>
            <a:r>
              <a:rPr lang="en-US" i="1" dirty="0"/>
              <a:t>temporal </a:t>
            </a:r>
            <a:r>
              <a:rPr lang="en-US" dirty="0"/>
              <a:t>context cue that goes into every episodic memory encoding</a:t>
            </a:r>
          </a:p>
          <a:p>
            <a:pPr lvl="1"/>
            <a:r>
              <a:rPr lang="en-US" dirty="0"/>
              <a:t>Recommended reading: (Howard &amp; Kahana, 2002)</a:t>
            </a:r>
            <a:endParaRPr lang="en-GB" dirty="0"/>
          </a:p>
        </p:txBody>
      </p:sp>
    </p:spTree>
    <p:extLst>
      <p:ext uri="{BB962C8B-B14F-4D97-AF65-F5344CB8AC3E}">
        <p14:creationId xmlns:p14="http://schemas.microsoft.com/office/powerpoint/2010/main" val="33800209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TCM encoding</a:t>
            </a:r>
            <a:endParaRPr lang="en-GB" dirty="0"/>
          </a:p>
        </p:txBody>
      </p:sp>
      <p:sp>
        <p:nvSpPr>
          <p:cNvPr id="3" name="Content Placeholder 2"/>
          <p:cNvSpPr>
            <a:spLocks noGrp="1"/>
          </p:cNvSpPr>
          <p:nvPr>
            <p:ph idx="1"/>
          </p:nvPr>
        </p:nvSpPr>
        <p:spPr/>
        <p:txBody>
          <a:bodyPr/>
          <a:lstStyle/>
          <a:p>
            <a:r>
              <a:rPr lang="en-US" dirty="0"/>
              <a:t>Items are represented as feature vectors </a:t>
            </a:r>
            <a:r>
              <a:rPr lang="en-US" b="1" dirty="0"/>
              <a:t>f</a:t>
            </a:r>
          </a:p>
          <a:p>
            <a:r>
              <a:rPr lang="en-US" dirty="0"/>
              <a:t>Context is also represented as feature vectors </a:t>
            </a:r>
            <a:r>
              <a:rPr lang="en-US" b="1" dirty="0"/>
              <a:t>c</a:t>
            </a:r>
            <a:r>
              <a:rPr lang="en-US" dirty="0"/>
              <a:t> – on a different feature space</a:t>
            </a:r>
          </a:p>
          <a:p>
            <a:r>
              <a:rPr lang="en-US" dirty="0"/>
              <a:t>Both item and feature vectors are time-indexed</a:t>
            </a:r>
          </a:p>
          <a:p>
            <a:r>
              <a:rPr lang="en-US" dirty="0"/>
              <a:t>Construct an item-context mapping via an outer product</a:t>
            </a:r>
            <a:endParaRPr lang="en-GB" dirty="0"/>
          </a:p>
        </p:txBody>
      </p:sp>
      <p:pic>
        <p:nvPicPr>
          <p:cNvPr id="1027" name="Picture 3"/>
          <p:cNvPicPr>
            <a:picLocks noChangeAspect="1" noChangeArrowheads="1"/>
          </p:cNvPicPr>
          <p:nvPr/>
        </p:nvPicPr>
        <p:blipFill>
          <a:blip r:embed="rId2" cstate="print"/>
          <a:srcRect/>
          <a:stretch>
            <a:fillRect/>
          </a:stretch>
        </p:blipFill>
        <p:spPr bwMode="auto">
          <a:xfrm>
            <a:off x="3124200" y="5410200"/>
            <a:ext cx="2257425" cy="1104900"/>
          </a:xfrm>
          <a:prstGeom prst="rect">
            <a:avLst/>
          </a:prstGeom>
          <a:noFill/>
          <a:ln w="9525">
            <a:noFill/>
            <a:miter lim="800000"/>
            <a:headEnd/>
            <a:tailEnd/>
          </a:ln>
        </p:spPr>
      </p:pic>
    </p:spTree>
    <p:extLst>
      <p:ext uri="{BB962C8B-B14F-4D97-AF65-F5344CB8AC3E}">
        <p14:creationId xmlns:p14="http://schemas.microsoft.com/office/powerpoint/2010/main" val="7877188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TCM retrieval</a:t>
            </a:r>
            <a:endParaRPr lang="en-GB" dirty="0"/>
          </a:p>
        </p:txBody>
      </p:sp>
      <p:sp>
        <p:nvSpPr>
          <p:cNvPr id="3" name="Content Placeholder 2"/>
          <p:cNvSpPr>
            <a:spLocks noGrp="1"/>
          </p:cNvSpPr>
          <p:nvPr>
            <p:ph sz="half" idx="1"/>
          </p:nvPr>
        </p:nvSpPr>
        <p:spPr/>
        <p:txBody>
          <a:bodyPr>
            <a:normAutofit fontScale="92500" lnSpcReduction="20000"/>
          </a:bodyPr>
          <a:lstStyle/>
          <a:p>
            <a:r>
              <a:rPr lang="en-US" dirty="0"/>
              <a:t>Retrieval happens via spreading activation</a:t>
            </a:r>
          </a:p>
          <a:p>
            <a:r>
              <a:rPr lang="en-US" dirty="0"/>
              <a:t>A state </a:t>
            </a:r>
            <a:r>
              <a:rPr lang="en-US" b="1" dirty="0"/>
              <a:t>c</a:t>
            </a:r>
            <a:r>
              <a:rPr lang="en-US" dirty="0"/>
              <a:t> on C will provide activation input </a:t>
            </a:r>
            <a:r>
              <a:rPr lang="en-US" b="1" dirty="0"/>
              <a:t>f</a:t>
            </a:r>
            <a:r>
              <a:rPr lang="en-US" baseline="30000" dirty="0"/>
              <a:t>out</a:t>
            </a:r>
            <a:r>
              <a:rPr lang="en-US" dirty="0"/>
              <a:t> = M</a:t>
            </a:r>
            <a:r>
              <a:rPr lang="en-US" baseline="30000" dirty="0"/>
              <a:t>FC</a:t>
            </a:r>
            <a:r>
              <a:rPr lang="en-US" dirty="0"/>
              <a:t> </a:t>
            </a:r>
            <a:r>
              <a:rPr lang="en-US" b="1" dirty="0"/>
              <a:t>c</a:t>
            </a:r>
          </a:p>
          <a:p>
            <a:r>
              <a:rPr lang="en-US" dirty="0"/>
              <a:t>Similarity of this input to a given item </a:t>
            </a:r>
            <a:r>
              <a:rPr lang="en-US" b="1" dirty="0"/>
              <a:t>f </a:t>
            </a:r>
            <a:r>
              <a:rPr lang="en-US" dirty="0"/>
              <a:t>can be measured as a dot product</a:t>
            </a:r>
          </a:p>
          <a:p>
            <a:r>
              <a:rPr lang="en-US" dirty="0"/>
              <a:t>This quantifies the retrieval pull the context exerts on each item</a:t>
            </a:r>
          </a:p>
          <a:p>
            <a:pPr>
              <a:buNone/>
            </a:pPr>
            <a:endParaRPr lang="en-US" b="1" dirty="0"/>
          </a:p>
        </p:txBody>
      </p:sp>
      <p:pic>
        <p:nvPicPr>
          <p:cNvPr id="2050" name="Picture 2"/>
          <p:cNvPicPr>
            <a:picLocks noChangeAspect="1" noChangeArrowheads="1"/>
          </p:cNvPicPr>
          <p:nvPr/>
        </p:nvPicPr>
        <p:blipFill>
          <a:blip r:embed="rId2" cstate="print"/>
          <a:srcRect/>
          <a:stretch>
            <a:fillRect/>
          </a:stretch>
        </p:blipFill>
        <p:spPr bwMode="auto">
          <a:xfrm>
            <a:off x="5191125" y="1905000"/>
            <a:ext cx="3114675" cy="4048125"/>
          </a:xfrm>
          <a:prstGeom prst="rect">
            <a:avLst/>
          </a:prstGeom>
          <a:noFill/>
          <a:ln w="9525">
            <a:noFill/>
            <a:miter lim="800000"/>
            <a:headEnd/>
            <a:tailEnd/>
          </a:ln>
        </p:spPr>
      </p:pic>
      <p:cxnSp>
        <p:nvCxnSpPr>
          <p:cNvPr id="7" name="Straight Arrow Connector 6"/>
          <p:cNvCxnSpPr/>
          <p:nvPr/>
        </p:nvCxnSpPr>
        <p:spPr>
          <a:xfrm flipH="1">
            <a:off x="7086600" y="5410200"/>
            <a:ext cx="228600" cy="9906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562600" y="6287869"/>
            <a:ext cx="33528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Follows from </a:t>
            </a:r>
            <a:r>
              <a:rPr kumimoji="0" lang="en-US" sz="1800" b="1" i="0" u="none" strike="noStrike" kern="1200" cap="none" spc="0" normalizeH="0" baseline="0" noProof="0" dirty="0">
                <a:ln>
                  <a:noFill/>
                </a:ln>
                <a:solidFill>
                  <a:prstClr val="black"/>
                </a:solidFill>
                <a:effectLst/>
                <a:uLnTx/>
                <a:uFillTx/>
                <a:latin typeface="Calibri"/>
                <a:ea typeface="+mn-ea"/>
                <a:cs typeface="+mn-cs"/>
              </a:rPr>
              <a:t>f </a:t>
            </a:r>
            <a:r>
              <a:rPr kumimoji="0" lang="en-US" sz="1800" b="0" i="0" u="none" strike="noStrike" kern="1200" cap="none" spc="0" normalizeH="0" baseline="0" noProof="0" dirty="0">
                <a:ln>
                  <a:noFill/>
                </a:ln>
                <a:solidFill>
                  <a:prstClr val="black"/>
                </a:solidFill>
                <a:effectLst/>
                <a:uLnTx/>
                <a:uFillTx/>
                <a:latin typeface="Calibri"/>
                <a:ea typeface="+mn-ea"/>
                <a:cs typeface="+mn-cs"/>
              </a:rPr>
              <a:t>orthonormality (assumed)</a:t>
            </a:r>
            <a:endParaRPr kumimoji="0" lang="en-GB" sz="1800" b="1"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827736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The context drift assumption</a:t>
            </a:r>
            <a:endParaRPr lang="en-GB" dirty="0"/>
          </a:p>
        </p:txBody>
      </p:sp>
      <p:sp>
        <p:nvSpPr>
          <p:cNvPr id="6" name="Content Placeholder 5"/>
          <p:cNvSpPr>
            <a:spLocks noGrp="1"/>
          </p:cNvSpPr>
          <p:nvPr>
            <p:ph idx="1"/>
          </p:nvPr>
        </p:nvSpPr>
        <p:spPr/>
        <p:txBody>
          <a:bodyPr/>
          <a:lstStyle/>
          <a:p>
            <a:r>
              <a:rPr lang="en-US" dirty="0"/>
              <a:t>Assume a linear drift in context</a:t>
            </a:r>
          </a:p>
          <a:p>
            <a:endParaRPr lang="en-US" dirty="0"/>
          </a:p>
          <a:p>
            <a:r>
              <a:rPr lang="en-US" dirty="0"/>
              <a:t>A little bit like a recurrent network</a:t>
            </a:r>
          </a:p>
          <a:p>
            <a:r>
              <a:rPr lang="en-US" dirty="0"/>
              <a:t>Naturally makes contexts at closer times more similar than contexts at farther times from the probe point</a:t>
            </a:r>
          </a:p>
          <a:p>
            <a:r>
              <a:rPr lang="en-US" dirty="0"/>
              <a:t>Yields long-term recency predictions</a:t>
            </a:r>
            <a:endParaRPr lang="en-GB" dirty="0"/>
          </a:p>
        </p:txBody>
      </p:sp>
      <p:pic>
        <p:nvPicPr>
          <p:cNvPr id="3075" name="Picture 3"/>
          <p:cNvPicPr>
            <a:picLocks noChangeAspect="1" noChangeArrowheads="1"/>
          </p:cNvPicPr>
          <p:nvPr/>
        </p:nvPicPr>
        <p:blipFill>
          <a:blip r:embed="rId2" cstate="print"/>
          <a:srcRect/>
          <a:stretch>
            <a:fillRect/>
          </a:stretch>
        </p:blipFill>
        <p:spPr bwMode="auto">
          <a:xfrm>
            <a:off x="3505200" y="2286000"/>
            <a:ext cx="1971675" cy="333375"/>
          </a:xfrm>
          <a:prstGeom prst="rect">
            <a:avLst/>
          </a:prstGeom>
          <a:noFill/>
          <a:ln w="9525">
            <a:noFill/>
            <a:miter lim="800000"/>
            <a:headEnd/>
            <a:tailEnd/>
          </a:ln>
        </p:spPr>
      </p:pic>
    </p:spTree>
    <p:extLst>
      <p:ext uri="{BB962C8B-B14F-4D97-AF65-F5344CB8AC3E}">
        <p14:creationId xmlns:p14="http://schemas.microsoft.com/office/powerpoint/2010/main" val="20261003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of associative memory</a:t>
            </a:r>
            <a:endParaRPr lang="en-GB" dirty="0"/>
          </a:p>
        </p:txBody>
      </p:sp>
      <p:sp>
        <p:nvSpPr>
          <p:cNvPr id="3" name="Content Placeholder 2"/>
          <p:cNvSpPr>
            <a:spLocks noGrp="1"/>
          </p:cNvSpPr>
          <p:nvPr>
            <p:ph idx="1"/>
          </p:nvPr>
        </p:nvSpPr>
        <p:spPr/>
        <p:txBody>
          <a:bodyPr/>
          <a:lstStyle/>
          <a:p>
            <a:r>
              <a:rPr lang="en-US" dirty="0"/>
              <a:t>If we can assume that we know the associative strength between all possible targets and cues</a:t>
            </a:r>
          </a:p>
          <a:p>
            <a:pPr lvl="1"/>
            <a:r>
              <a:rPr lang="en-US" dirty="0"/>
              <a:t>We can predict various experimental outcomes in memory experiments</a:t>
            </a:r>
          </a:p>
          <a:p>
            <a:r>
              <a:rPr lang="en-US" dirty="0"/>
              <a:t>But how do associative strengths get to be the way they are in your head?</a:t>
            </a:r>
            <a:endParaRPr lang="en-GB" dirty="0"/>
          </a:p>
        </p:txBody>
      </p:sp>
    </p:spTree>
    <p:extLst>
      <p:ext uri="{BB962C8B-B14F-4D97-AF65-F5344CB8AC3E}">
        <p14:creationId xmlns:p14="http://schemas.microsoft.com/office/powerpoint/2010/main" val="39219478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304800" y="1219200"/>
            <a:ext cx="3810000" cy="5380038"/>
            <a:chOff x="3264" y="1248"/>
            <a:chExt cx="2290" cy="3059"/>
          </a:xfrm>
        </p:grpSpPr>
        <p:pic>
          <p:nvPicPr>
            <p:cNvPr id="1544196" name="Picture 4" descr="gebcrop"/>
            <p:cNvPicPr>
              <a:picLocks noChangeAspect="1" noChangeArrowheads="1"/>
            </p:cNvPicPr>
            <p:nvPr/>
          </p:nvPicPr>
          <p:blipFill>
            <a:blip r:embed="rId4" cstate="print"/>
            <a:srcRect/>
            <a:stretch>
              <a:fillRect/>
            </a:stretch>
          </p:blipFill>
          <p:spPr bwMode="auto">
            <a:xfrm>
              <a:off x="3264" y="1248"/>
              <a:ext cx="2290" cy="2976"/>
            </a:xfrm>
            <a:prstGeom prst="rect">
              <a:avLst/>
            </a:prstGeom>
            <a:noFill/>
          </p:spPr>
        </p:pic>
        <p:sp>
          <p:nvSpPr>
            <p:cNvPr id="1544197" name="Text Box 5"/>
            <p:cNvSpPr txBox="1">
              <a:spLocks noChangeArrowheads="1"/>
            </p:cNvSpPr>
            <p:nvPr/>
          </p:nvSpPr>
          <p:spPr bwMode="auto">
            <a:xfrm>
              <a:off x="4608" y="4185"/>
              <a:ext cx="914" cy="122"/>
            </a:xfrm>
            <a:prstGeom prst="rect">
              <a:avLst/>
            </a:prstGeom>
            <a:noFill/>
            <a:ln w="9525">
              <a:noFill/>
              <a:miter lim="800000"/>
              <a:headEnd/>
              <a:tailEnd/>
            </a:ln>
            <a:effec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Times New Roman" pitchFamily="18" charset="0"/>
                  <a:ea typeface="+mn-ea"/>
                  <a:cs typeface="+mn-cs"/>
                </a:rPr>
                <a:t>Hofstadter. Godel, Escher, Bach.</a:t>
              </a:r>
            </a:p>
          </p:txBody>
        </p:sp>
      </p:grpSp>
      <p:sp>
        <p:nvSpPr>
          <p:cNvPr id="1544198" name="Rectangle 6"/>
          <p:cNvSpPr>
            <a:spLocks noGrp="1" noChangeArrowheads="1"/>
          </p:cNvSpPr>
          <p:nvPr>
            <p:ph type="title"/>
          </p:nvPr>
        </p:nvSpPr>
        <p:spPr/>
        <p:txBody>
          <a:bodyPr/>
          <a:lstStyle/>
          <a:p>
            <a:r>
              <a:rPr lang="en-US"/>
              <a:t>Semantic Networks </a:t>
            </a:r>
          </a:p>
        </p:txBody>
      </p:sp>
      <p:graphicFrame>
        <p:nvGraphicFramePr>
          <p:cNvPr id="1544199" name="Object 7"/>
          <p:cNvGraphicFramePr>
            <a:graphicFrameLocks noGrp="1" noChangeAspect="1"/>
          </p:cNvGraphicFramePr>
          <p:nvPr>
            <p:ph idx="1"/>
          </p:nvPr>
        </p:nvGraphicFramePr>
        <p:xfrm>
          <a:off x="4648200" y="1752600"/>
          <a:ext cx="3494088" cy="4114800"/>
        </p:xfrm>
        <a:graphic>
          <a:graphicData uri="http://schemas.openxmlformats.org/presentationml/2006/ole">
            <mc:AlternateContent xmlns:mc="http://schemas.openxmlformats.org/markup-compatibility/2006">
              <mc:Choice xmlns:v="urn:schemas-microsoft-com:vml" Requires="v">
                <p:oleObj spid="_x0000_s4098" r:id="rId5" imgW="2362200" imgH="2781300" progId="Word.Document.8">
                  <p:embed/>
                </p:oleObj>
              </mc:Choice>
              <mc:Fallback>
                <p:oleObj r:id="rId5" imgW="2362200" imgH="2781300" progId="Word.Document.8">
                  <p:embed/>
                  <p:pic>
                    <p:nvPicPr>
                      <p:cNvPr id="1544199"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8200" y="1752600"/>
                        <a:ext cx="3494088" cy="411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p:cNvSpPr txBox="1"/>
          <p:nvPr/>
        </p:nvSpPr>
        <p:spPr>
          <a:xfrm>
            <a:off x="4572000" y="6183868"/>
            <a:ext cx="411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Explains everything and predicts nothing</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11269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Can we be more precise in dealing with semantic networks?</a:t>
            </a:r>
            <a:endParaRPr lang="en-GB" dirty="0"/>
          </a:p>
        </p:txBody>
      </p:sp>
      <p:sp>
        <p:nvSpPr>
          <p:cNvPr id="3" name="Content Placeholder 2"/>
          <p:cNvSpPr>
            <a:spLocks noGrp="1"/>
          </p:cNvSpPr>
          <p:nvPr>
            <p:ph idx="1"/>
          </p:nvPr>
        </p:nvSpPr>
        <p:spPr/>
        <p:txBody>
          <a:bodyPr/>
          <a:lstStyle/>
          <a:p>
            <a:r>
              <a:rPr lang="en-US" dirty="0"/>
              <a:t>Griffiths and Steyvers made a great observation</a:t>
            </a:r>
          </a:p>
          <a:p>
            <a:pPr lvl="1"/>
            <a:r>
              <a:rPr lang="en-US" dirty="0"/>
              <a:t>Search in the semantic network has the same information-theoretic constraints as relevance search on the internet</a:t>
            </a:r>
            <a:endParaRPr lang="en-GB" dirty="0"/>
          </a:p>
        </p:txBody>
      </p:sp>
      <p:pic>
        <p:nvPicPr>
          <p:cNvPr id="2050" name="Picture 2"/>
          <p:cNvPicPr>
            <a:picLocks noChangeAspect="1" noChangeArrowheads="1"/>
          </p:cNvPicPr>
          <p:nvPr/>
        </p:nvPicPr>
        <p:blipFill>
          <a:blip r:embed="rId2" cstate="print"/>
          <a:srcRect/>
          <a:stretch>
            <a:fillRect/>
          </a:stretch>
        </p:blipFill>
        <p:spPr bwMode="auto">
          <a:xfrm>
            <a:off x="1752600" y="4114800"/>
            <a:ext cx="5372100" cy="2266950"/>
          </a:xfrm>
          <a:prstGeom prst="rect">
            <a:avLst/>
          </a:prstGeom>
          <a:noFill/>
          <a:ln w="9525">
            <a:noFill/>
            <a:miter lim="800000"/>
            <a:headEnd/>
            <a:tailEnd/>
          </a:ln>
        </p:spPr>
      </p:pic>
      <p:sp>
        <p:nvSpPr>
          <p:cNvPr id="5" name="TextBox 4"/>
          <p:cNvSpPr txBox="1"/>
          <p:nvPr/>
        </p:nvSpPr>
        <p:spPr>
          <a:xfrm>
            <a:off x="685800" y="6400800"/>
            <a:ext cx="7391400" cy="381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Recommended reading: Griffiths, Steyvers &amp;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Firl</a:t>
            </a:r>
            <a:r>
              <a:rPr kumimoji="0" lang="en-US" sz="1800" b="0" i="0" u="none" strike="noStrike" kern="1200" cap="none" spc="0" normalizeH="0" baseline="0" noProof="0" dirty="0">
                <a:ln>
                  <a:noFill/>
                </a:ln>
                <a:solidFill>
                  <a:prstClr val="black"/>
                </a:solidFill>
                <a:effectLst/>
                <a:uLnTx/>
                <a:uFillTx/>
                <a:latin typeface="Calibri"/>
                <a:ea typeface="+mn-ea"/>
                <a:cs typeface="+mn-cs"/>
              </a:rPr>
              <a:t>. Google in the mind. </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382310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idea</a:t>
            </a:r>
            <a:endParaRPr lang="en-GB" dirty="0"/>
          </a:p>
        </p:txBody>
      </p:sp>
      <p:sp>
        <p:nvSpPr>
          <p:cNvPr id="3" name="Content Placeholder 2"/>
          <p:cNvSpPr>
            <a:spLocks noGrp="1"/>
          </p:cNvSpPr>
          <p:nvPr>
            <p:ph idx="1"/>
          </p:nvPr>
        </p:nvSpPr>
        <p:spPr/>
        <p:txBody>
          <a:bodyPr>
            <a:normAutofit fontScale="92500" lnSpcReduction="10000"/>
          </a:bodyPr>
          <a:lstStyle/>
          <a:p>
            <a:r>
              <a:rPr lang="en-US" dirty="0"/>
              <a:t>Use PageRank to predict word completing task performance</a:t>
            </a:r>
          </a:p>
          <a:p>
            <a:r>
              <a:rPr lang="en-US" dirty="0"/>
              <a:t>PageRank:</a:t>
            </a:r>
          </a:p>
          <a:p>
            <a:pPr lvl="1"/>
            <a:r>
              <a:rPr lang="en-US" dirty="0"/>
              <a:t>Consider the adjacency matrix of all web pages L</a:t>
            </a:r>
          </a:p>
          <a:p>
            <a:pPr lvl="1"/>
            <a:r>
              <a:rPr lang="en-US" dirty="0"/>
              <a:t>Important websites are linked to by other important websites</a:t>
            </a:r>
          </a:p>
          <a:p>
            <a:pPr lvl="1"/>
            <a:r>
              <a:rPr lang="en-US" dirty="0"/>
              <a:t>Consider each link to be transporting some of each website’s importance to the outbound connection</a:t>
            </a:r>
          </a:p>
          <a:p>
            <a:pPr lvl="1"/>
            <a:r>
              <a:rPr lang="en-US" dirty="0"/>
              <a:t>Solve for importance; list websites containing search term in order of importance</a:t>
            </a:r>
            <a:endParaRPr lang="en-GB" dirty="0"/>
          </a:p>
        </p:txBody>
      </p:sp>
    </p:spTree>
    <p:extLst>
      <p:ext uri="{BB962C8B-B14F-4D97-AF65-F5344CB8AC3E}">
        <p14:creationId xmlns:p14="http://schemas.microsoft.com/office/powerpoint/2010/main" val="41112106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hypothesis</a:t>
            </a:r>
            <a:endParaRPr lang="en-GB" dirty="0"/>
          </a:p>
        </p:txBody>
      </p:sp>
      <p:sp>
        <p:nvSpPr>
          <p:cNvPr id="3" name="Content Placeholder 2"/>
          <p:cNvSpPr>
            <a:spLocks noGrp="1"/>
          </p:cNvSpPr>
          <p:nvPr>
            <p:ph idx="1"/>
          </p:nvPr>
        </p:nvSpPr>
        <p:spPr/>
        <p:txBody>
          <a:bodyPr/>
          <a:lstStyle/>
          <a:p>
            <a:r>
              <a:rPr lang="en-US" dirty="0"/>
              <a:t>All brain areas stimulated by a particular retrieval cue constitute nodes in a graph</a:t>
            </a:r>
          </a:p>
          <a:p>
            <a:r>
              <a:rPr lang="en-US" dirty="0"/>
              <a:t>Consider the adjacency matrix of this graph, measure in terms of synaptic connectivity</a:t>
            </a:r>
          </a:p>
          <a:p>
            <a:r>
              <a:rPr lang="en-US" u="sng" dirty="0"/>
              <a:t>Consider accessibility of a memory </a:t>
            </a:r>
            <a:r>
              <a:rPr lang="en-US" u="sng" dirty="0" err="1"/>
              <a:t>engram</a:t>
            </a:r>
            <a:r>
              <a:rPr lang="en-US" u="sng" dirty="0"/>
              <a:t> as the equivalent of website ‘importance’</a:t>
            </a:r>
          </a:p>
          <a:p>
            <a:r>
              <a:rPr lang="en-US" dirty="0"/>
              <a:t>We have a correspondence between web and memory search</a:t>
            </a:r>
            <a:endParaRPr lang="en-GB" dirty="0"/>
          </a:p>
        </p:txBody>
      </p:sp>
    </p:spTree>
    <p:extLst>
      <p:ext uri="{BB962C8B-B14F-4D97-AF65-F5344CB8AC3E}">
        <p14:creationId xmlns:p14="http://schemas.microsoft.com/office/powerpoint/2010/main" val="10271429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381000" y="76200"/>
            <a:ext cx="8305800" cy="685800"/>
          </a:xfrm>
        </p:spPr>
        <p:txBody>
          <a:bodyPr>
            <a:normAutofit fontScale="90000"/>
          </a:bodyPr>
          <a:lstStyle/>
          <a:p>
            <a:pPr algn="l"/>
            <a:r>
              <a:rPr lang="en-US" sz="4000"/>
              <a:t>Modal Model of Memory</a:t>
            </a:r>
            <a:br>
              <a:rPr lang="en-US" sz="4000"/>
            </a:br>
            <a:r>
              <a:rPr lang="en-US" sz="1800"/>
              <a:t>(Atkinson &amp; Shiffrin, 1968)</a:t>
            </a:r>
          </a:p>
        </p:txBody>
      </p:sp>
      <p:pic>
        <p:nvPicPr>
          <p:cNvPr id="31747" name="Picture 3"/>
          <p:cNvPicPr>
            <a:picLocks noChangeAspect="1" noChangeArrowheads="1"/>
          </p:cNvPicPr>
          <p:nvPr/>
        </p:nvPicPr>
        <p:blipFill>
          <a:blip r:embed="rId2" cstate="print">
            <a:lum contrast="6000"/>
          </a:blip>
          <a:srcRect/>
          <a:stretch>
            <a:fillRect/>
          </a:stretch>
        </p:blipFill>
        <p:spPr bwMode="auto">
          <a:xfrm>
            <a:off x="0" y="1066800"/>
            <a:ext cx="5781675" cy="5629275"/>
          </a:xfrm>
          <a:prstGeom prst="rect">
            <a:avLst/>
          </a:prstGeom>
          <a:noFill/>
          <a:ln w="9525">
            <a:noFill/>
            <a:miter lim="800000"/>
            <a:headEnd/>
            <a:tailEnd/>
          </a:ln>
          <a:effectLst/>
        </p:spPr>
      </p:pic>
      <p:sp>
        <p:nvSpPr>
          <p:cNvPr id="31748" name="Rectangle 4"/>
          <p:cNvSpPr>
            <a:spLocks noGrp="1" noChangeArrowheads="1"/>
          </p:cNvSpPr>
          <p:nvPr>
            <p:ph type="body" idx="1"/>
          </p:nvPr>
        </p:nvSpPr>
        <p:spPr>
          <a:xfrm>
            <a:off x="5943600" y="990600"/>
            <a:ext cx="3200400" cy="5867400"/>
          </a:xfrm>
          <a:noFill/>
          <a:ln/>
        </p:spPr>
        <p:txBody>
          <a:bodyPr/>
          <a:lstStyle/>
          <a:p>
            <a:pPr marL="176213" indent="0">
              <a:lnSpc>
                <a:spcPct val="80000"/>
              </a:lnSpc>
              <a:buFontTx/>
              <a:buNone/>
            </a:pPr>
            <a:r>
              <a:rPr lang="en-US" sz="2400"/>
              <a:t>Short-term memory is a limited capacity store for information -- place to rehearse new information from sensory buffers</a:t>
            </a:r>
          </a:p>
          <a:p>
            <a:pPr marL="176213" indent="0">
              <a:lnSpc>
                <a:spcPct val="80000"/>
              </a:lnSpc>
              <a:buFontTx/>
              <a:buNone/>
            </a:pPr>
            <a:r>
              <a:rPr lang="en-US" sz="2400"/>
              <a:t> </a:t>
            </a:r>
          </a:p>
          <a:p>
            <a:pPr marL="176213" indent="0">
              <a:lnSpc>
                <a:spcPct val="80000"/>
              </a:lnSpc>
              <a:buFontTx/>
              <a:buNone/>
            </a:pPr>
            <a:r>
              <a:rPr lang="en-US" sz="2400"/>
              <a:t>Items need to be rehearsed in short-term memory before entering long-term memory</a:t>
            </a:r>
          </a:p>
          <a:p>
            <a:pPr marL="176213" indent="0">
              <a:lnSpc>
                <a:spcPct val="80000"/>
              </a:lnSpc>
              <a:buFontTx/>
              <a:buNone/>
            </a:pPr>
            <a:endParaRPr lang="en-US" sz="2400"/>
          </a:p>
          <a:p>
            <a:pPr marL="176213" indent="0">
              <a:lnSpc>
                <a:spcPct val="80000"/>
              </a:lnSpc>
              <a:buFontTx/>
              <a:buNone/>
            </a:pPr>
            <a:r>
              <a:rPr lang="en-US" sz="2400"/>
              <a:t>Probability of encoding in LTM directly related to time in STM </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 completion task</a:t>
            </a:r>
            <a:endParaRPr lang="en-GB" dirty="0"/>
          </a:p>
        </p:txBody>
      </p:sp>
      <p:sp>
        <p:nvSpPr>
          <p:cNvPr id="3" name="Content Placeholder 2"/>
          <p:cNvSpPr>
            <a:spLocks noGrp="1"/>
          </p:cNvSpPr>
          <p:nvPr>
            <p:ph idx="1"/>
          </p:nvPr>
        </p:nvSpPr>
        <p:spPr>
          <a:xfrm>
            <a:off x="457200" y="1295400"/>
            <a:ext cx="8229600" cy="4525963"/>
          </a:xfrm>
        </p:spPr>
        <p:txBody>
          <a:bodyPr/>
          <a:lstStyle/>
          <a:p>
            <a:r>
              <a:rPr lang="en-US" dirty="0"/>
              <a:t>Given a letter, come up with as many words as you can that start with that letter</a:t>
            </a:r>
            <a:endParaRPr lang="en-GB" dirty="0"/>
          </a:p>
        </p:txBody>
      </p:sp>
      <p:pic>
        <p:nvPicPr>
          <p:cNvPr id="3074" name="Picture 2"/>
          <p:cNvPicPr>
            <a:picLocks noChangeAspect="1" noChangeArrowheads="1"/>
          </p:cNvPicPr>
          <p:nvPr/>
        </p:nvPicPr>
        <p:blipFill>
          <a:blip r:embed="rId2" cstate="print"/>
          <a:srcRect/>
          <a:stretch>
            <a:fillRect/>
          </a:stretch>
        </p:blipFill>
        <p:spPr bwMode="auto">
          <a:xfrm>
            <a:off x="457200" y="2438400"/>
            <a:ext cx="7869693" cy="4355008"/>
          </a:xfrm>
          <a:prstGeom prst="rect">
            <a:avLst/>
          </a:prstGeom>
          <a:noFill/>
          <a:ln w="9525">
            <a:noFill/>
            <a:miter lim="800000"/>
            <a:headEnd/>
            <a:tailEnd/>
          </a:ln>
        </p:spPr>
      </p:pic>
    </p:spTree>
    <p:extLst>
      <p:ext uri="{BB962C8B-B14F-4D97-AF65-F5344CB8AC3E}">
        <p14:creationId xmlns:p14="http://schemas.microsoft.com/office/powerpoint/2010/main" val="30280875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model this?</a:t>
            </a:r>
            <a:endParaRPr lang="en-GB" dirty="0"/>
          </a:p>
        </p:txBody>
      </p:sp>
      <p:sp>
        <p:nvSpPr>
          <p:cNvPr id="3" name="Content Placeholder 2"/>
          <p:cNvSpPr>
            <a:spLocks noGrp="1"/>
          </p:cNvSpPr>
          <p:nvPr>
            <p:ph idx="1"/>
          </p:nvPr>
        </p:nvSpPr>
        <p:spPr/>
        <p:txBody>
          <a:bodyPr/>
          <a:lstStyle/>
          <a:p>
            <a:r>
              <a:rPr lang="en-US" dirty="0"/>
              <a:t>PageRank-like associativity is the outcome</a:t>
            </a:r>
          </a:p>
          <a:p>
            <a:pPr lvl="1"/>
            <a:r>
              <a:rPr lang="en-US" dirty="0"/>
              <a:t>What is the process?</a:t>
            </a:r>
          </a:p>
          <a:p>
            <a:r>
              <a:rPr lang="en-US" dirty="0"/>
              <a:t>One possibility</a:t>
            </a:r>
          </a:p>
          <a:p>
            <a:pPr lvl="1"/>
            <a:r>
              <a:rPr lang="en-US" dirty="0"/>
              <a:t>Activation spreads from node to node along associative links</a:t>
            </a:r>
          </a:p>
          <a:p>
            <a:pPr lvl="1"/>
            <a:r>
              <a:rPr lang="en-US" dirty="0"/>
              <a:t>Assume each node spreads its activation equally over all nodes it is connected to</a:t>
            </a:r>
          </a:p>
          <a:p>
            <a:pPr lvl="1"/>
            <a:r>
              <a:rPr lang="en-US" dirty="0"/>
              <a:t>New activation = old activation – decay + inputs</a:t>
            </a:r>
            <a:endParaRPr lang="en-GB" dirty="0"/>
          </a:p>
        </p:txBody>
      </p:sp>
    </p:spTree>
    <p:extLst>
      <p:ext uri="{BB962C8B-B14F-4D97-AF65-F5344CB8AC3E}">
        <p14:creationId xmlns:p14="http://schemas.microsoft.com/office/powerpoint/2010/main" val="26350472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formally</a:t>
            </a:r>
            <a:endParaRPr lang="en-GB" dirty="0"/>
          </a:p>
        </p:txBody>
      </p:sp>
      <p:sp>
        <p:nvSpPr>
          <p:cNvPr id="3" name="Content Placeholder 2"/>
          <p:cNvSpPr>
            <a:spLocks noGrp="1"/>
          </p:cNvSpPr>
          <p:nvPr>
            <p:ph idx="1"/>
          </p:nvPr>
        </p:nvSpPr>
        <p:spPr/>
        <p:txBody>
          <a:bodyPr/>
          <a:lstStyle/>
          <a:p>
            <a:r>
              <a:rPr lang="en-US" dirty="0"/>
              <a:t>Assume the vector </a:t>
            </a:r>
            <a:r>
              <a:rPr lang="en-US" b="1" dirty="0"/>
              <a:t>x</a:t>
            </a:r>
            <a:r>
              <a:rPr lang="en-US" dirty="0"/>
              <a:t> is activation for all nodes</a:t>
            </a:r>
          </a:p>
          <a:p>
            <a:endParaRPr lang="en-US" dirty="0"/>
          </a:p>
          <a:p>
            <a:endParaRPr lang="en-US" dirty="0"/>
          </a:p>
          <a:p>
            <a:r>
              <a:rPr lang="en-US" dirty="0"/>
              <a:t>Here </a:t>
            </a:r>
            <a:r>
              <a:rPr lang="en-US" b="1" dirty="0"/>
              <a:t>M</a:t>
            </a:r>
            <a:r>
              <a:rPr lang="en-US" dirty="0"/>
              <a:t> is a matrix whose entries are</a:t>
            </a:r>
          </a:p>
          <a:p>
            <a:pPr>
              <a:buNone/>
            </a:pPr>
            <a:endParaRPr lang="en-US" dirty="0"/>
          </a:p>
          <a:p>
            <a:pPr>
              <a:buNone/>
            </a:pPr>
            <a:endParaRPr lang="en-US" dirty="0"/>
          </a:p>
          <a:p>
            <a:r>
              <a:rPr lang="en-US" b="1" dirty="0"/>
              <a:t>L</a:t>
            </a:r>
            <a:r>
              <a:rPr lang="en-US" dirty="0"/>
              <a:t> are binary outbound links in the graph</a:t>
            </a:r>
            <a:endParaRPr lang="en-GB" dirty="0"/>
          </a:p>
        </p:txBody>
      </p:sp>
      <p:pic>
        <p:nvPicPr>
          <p:cNvPr id="4098" name="Picture 2"/>
          <p:cNvPicPr>
            <a:picLocks noChangeAspect="1" noChangeArrowheads="1"/>
          </p:cNvPicPr>
          <p:nvPr/>
        </p:nvPicPr>
        <p:blipFill>
          <a:blip r:embed="rId2" cstate="print"/>
          <a:srcRect/>
          <a:stretch>
            <a:fillRect/>
          </a:stretch>
        </p:blipFill>
        <p:spPr bwMode="auto">
          <a:xfrm>
            <a:off x="2338388" y="2371725"/>
            <a:ext cx="4467225" cy="447675"/>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3124200" y="4057650"/>
            <a:ext cx="2581275" cy="895350"/>
          </a:xfrm>
          <a:prstGeom prst="rect">
            <a:avLst/>
          </a:prstGeom>
          <a:noFill/>
          <a:ln w="9525">
            <a:noFill/>
            <a:miter lim="800000"/>
            <a:headEnd/>
            <a:tailEnd/>
          </a:ln>
        </p:spPr>
      </p:pic>
    </p:spTree>
    <p:extLst>
      <p:ext uri="{BB962C8B-B14F-4D97-AF65-F5344CB8AC3E}">
        <p14:creationId xmlns:p14="http://schemas.microsoft.com/office/powerpoint/2010/main" val="37346235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304800" y="1219200"/>
            <a:ext cx="3810000" cy="5380038"/>
            <a:chOff x="3264" y="1248"/>
            <a:chExt cx="2290" cy="3059"/>
          </a:xfrm>
        </p:grpSpPr>
        <p:pic>
          <p:nvPicPr>
            <p:cNvPr id="1544196" name="Picture 4" descr="gebcrop"/>
            <p:cNvPicPr>
              <a:picLocks noChangeAspect="1" noChangeArrowheads="1"/>
            </p:cNvPicPr>
            <p:nvPr/>
          </p:nvPicPr>
          <p:blipFill>
            <a:blip r:embed="rId3" cstate="print"/>
            <a:srcRect/>
            <a:stretch>
              <a:fillRect/>
            </a:stretch>
          </p:blipFill>
          <p:spPr bwMode="auto">
            <a:xfrm>
              <a:off x="3264" y="1248"/>
              <a:ext cx="2290" cy="2976"/>
            </a:xfrm>
            <a:prstGeom prst="rect">
              <a:avLst/>
            </a:prstGeom>
            <a:noFill/>
          </p:spPr>
        </p:pic>
        <p:sp>
          <p:nvSpPr>
            <p:cNvPr id="1544197" name="Text Box 5"/>
            <p:cNvSpPr txBox="1">
              <a:spLocks noChangeArrowheads="1"/>
            </p:cNvSpPr>
            <p:nvPr/>
          </p:nvSpPr>
          <p:spPr bwMode="auto">
            <a:xfrm>
              <a:off x="4608" y="4185"/>
              <a:ext cx="914" cy="122"/>
            </a:xfrm>
            <a:prstGeom prst="rect">
              <a:avLst/>
            </a:prstGeom>
            <a:noFill/>
            <a:ln w="9525">
              <a:noFill/>
              <a:miter lim="800000"/>
              <a:headEnd/>
              <a:tailEnd/>
            </a:ln>
            <a:effec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Times New Roman" pitchFamily="18" charset="0"/>
                  <a:ea typeface="+mn-ea"/>
                  <a:cs typeface="+mn-cs"/>
                </a:rPr>
                <a:t>Hofstadter. Godel, Escher, Bach.</a:t>
              </a:r>
            </a:p>
          </p:txBody>
        </p:sp>
      </p:grpSp>
      <p:sp>
        <p:nvSpPr>
          <p:cNvPr id="1544198" name="Rectangle 6"/>
          <p:cNvSpPr>
            <a:spLocks noGrp="1" noChangeArrowheads="1"/>
          </p:cNvSpPr>
          <p:nvPr>
            <p:ph type="title"/>
          </p:nvPr>
        </p:nvSpPr>
        <p:spPr/>
        <p:txBody>
          <a:bodyPr/>
          <a:lstStyle/>
          <a:p>
            <a:r>
              <a:rPr lang="en-US"/>
              <a:t>Semantic Networks </a:t>
            </a:r>
          </a:p>
        </p:txBody>
      </p:sp>
      <p:sp>
        <p:nvSpPr>
          <p:cNvPr id="10" name="Content Placeholder 9"/>
          <p:cNvSpPr>
            <a:spLocks noGrp="1"/>
          </p:cNvSpPr>
          <p:nvPr>
            <p:ph sz="half" idx="2"/>
          </p:nvPr>
        </p:nvSpPr>
        <p:spPr/>
        <p:txBody>
          <a:bodyPr/>
          <a:lstStyle/>
          <a:p>
            <a:r>
              <a:rPr lang="en-US" dirty="0"/>
              <a:t>Can say something about how the semantic network comes about</a:t>
            </a:r>
          </a:p>
          <a:p>
            <a:r>
              <a:rPr lang="en-US" dirty="0"/>
              <a:t>Spreading activation from node to node brings the graph into its present shape</a:t>
            </a:r>
            <a:endParaRPr lang="en-GB" dirty="0"/>
          </a:p>
        </p:txBody>
      </p:sp>
      <p:sp>
        <p:nvSpPr>
          <p:cNvPr id="7" name="TextBox 6"/>
          <p:cNvSpPr txBox="1"/>
          <p:nvPr/>
        </p:nvSpPr>
        <p:spPr>
          <a:xfrm>
            <a:off x="4572000" y="6183868"/>
            <a:ext cx="411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Some predictions are possible</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973584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Exploration in the semantic network</a:t>
            </a:r>
            <a:endParaRPr lang="en-GB" dirty="0"/>
          </a:p>
        </p:txBody>
      </p:sp>
      <p:sp>
        <p:nvSpPr>
          <p:cNvPr id="5" name="Content Placeholder 4"/>
          <p:cNvSpPr>
            <a:spLocks noGrp="1"/>
          </p:cNvSpPr>
          <p:nvPr>
            <p:ph idx="1"/>
          </p:nvPr>
        </p:nvSpPr>
        <p:spPr/>
        <p:txBody>
          <a:bodyPr/>
          <a:lstStyle/>
          <a:p>
            <a:r>
              <a:rPr lang="en-US" dirty="0"/>
              <a:t>Exploration of memory is affected by the familiar exploration-exploitation tradeoff</a:t>
            </a:r>
          </a:p>
          <a:p>
            <a:pPr lvl="1"/>
            <a:r>
              <a:rPr lang="en-US" dirty="0"/>
              <a:t>But how? Search in memory is impossible?</a:t>
            </a:r>
          </a:p>
          <a:p>
            <a:pPr lvl="1"/>
            <a:r>
              <a:rPr lang="en-US" dirty="0"/>
              <a:t>By manipulation of cues</a:t>
            </a:r>
          </a:p>
          <a:p>
            <a:r>
              <a:rPr lang="en-US" dirty="0"/>
              <a:t>What sort of effect can environmental factors or previous tasks have on memory exploration?</a:t>
            </a:r>
            <a:endParaRPr lang="en-GB" dirty="0"/>
          </a:p>
        </p:txBody>
      </p:sp>
      <p:sp>
        <p:nvSpPr>
          <p:cNvPr id="6" name="TextBox 5"/>
          <p:cNvSpPr txBox="1"/>
          <p:nvPr/>
        </p:nvSpPr>
        <p:spPr>
          <a:xfrm>
            <a:off x="838200" y="6183868"/>
            <a:ext cx="7543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a:ea typeface="+mn-ea"/>
                <a:cs typeface="+mn-cs"/>
              </a:rPr>
              <a:t>https://warwick.ac.uk/fac/sci/psych/people/thills/thills/2015hillstics.pdf</a:t>
            </a:r>
          </a:p>
        </p:txBody>
      </p:sp>
    </p:spTree>
    <p:extLst>
      <p:ext uri="{BB962C8B-B14F-4D97-AF65-F5344CB8AC3E}">
        <p14:creationId xmlns:p14="http://schemas.microsoft.com/office/powerpoint/2010/main" val="36181076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Thomas Hills’ memory search</a:t>
            </a:r>
            <a:endParaRPr lang="en-GB" dirty="0"/>
          </a:p>
        </p:txBody>
      </p:sp>
      <p:sp>
        <p:nvSpPr>
          <p:cNvPr id="3" name="Content Placeholder 2"/>
          <p:cNvSpPr>
            <a:spLocks noGrp="1"/>
          </p:cNvSpPr>
          <p:nvPr>
            <p:ph idx="1"/>
          </p:nvPr>
        </p:nvSpPr>
        <p:spPr>
          <a:xfrm>
            <a:off x="457200" y="1600201"/>
            <a:ext cx="8229600" cy="3581399"/>
          </a:xfrm>
        </p:spPr>
        <p:txBody>
          <a:bodyPr>
            <a:normAutofit lnSpcReduction="10000"/>
          </a:bodyPr>
          <a:lstStyle/>
          <a:p>
            <a:r>
              <a:rPr lang="en-US" dirty="0"/>
              <a:t>Optimal foraging theory</a:t>
            </a:r>
          </a:p>
          <a:p>
            <a:pPr lvl="1"/>
            <a:r>
              <a:rPr lang="en-US" dirty="0"/>
              <a:t>Animal spends some time looking for food</a:t>
            </a:r>
          </a:p>
          <a:p>
            <a:pPr lvl="1"/>
            <a:r>
              <a:rPr lang="en-US" dirty="0"/>
              <a:t>When it finds a patch of food, the rate of food acquisition drops over time</a:t>
            </a:r>
          </a:p>
          <a:p>
            <a:pPr lvl="1"/>
            <a:r>
              <a:rPr lang="en-US" dirty="0"/>
              <a:t>Goal is to maximize rate of food accumulation</a:t>
            </a:r>
          </a:p>
          <a:p>
            <a:pPr lvl="1"/>
            <a:r>
              <a:rPr lang="en-US" dirty="0"/>
              <a:t>Optimal theory predicts: shift to a new patch when food acquisition rate drops below global mean</a:t>
            </a:r>
            <a:endParaRPr lang="en-GB" dirty="0"/>
          </a:p>
        </p:txBody>
      </p:sp>
      <p:pic>
        <p:nvPicPr>
          <p:cNvPr id="6146" name="Picture 2"/>
          <p:cNvPicPr>
            <a:picLocks noChangeAspect="1" noChangeArrowheads="1"/>
          </p:cNvPicPr>
          <p:nvPr/>
        </p:nvPicPr>
        <p:blipFill>
          <a:blip r:embed="rId2" cstate="print"/>
          <a:srcRect/>
          <a:stretch>
            <a:fillRect/>
          </a:stretch>
        </p:blipFill>
        <p:spPr bwMode="auto">
          <a:xfrm>
            <a:off x="76200" y="5257800"/>
            <a:ext cx="8763000" cy="1524000"/>
          </a:xfrm>
          <a:prstGeom prst="rect">
            <a:avLst/>
          </a:prstGeom>
          <a:noFill/>
          <a:ln w="9525">
            <a:noFill/>
            <a:miter lim="800000"/>
            <a:headEnd/>
            <a:tailEnd/>
          </a:ln>
        </p:spPr>
      </p:pic>
    </p:spTree>
    <p:extLst>
      <p:ext uri="{BB962C8B-B14F-4D97-AF65-F5344CB8AC3E}">
        <p14:creationId xmlns:p14="http://schemas.microsoft.com/office/powerpoint/2010/main" val="17650343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 spatial foraging task</a:t>
            </a:r>
            <a:endParaRPr lang="en-GB" dirty="0"/>
          </a:p>
        </p:txBody>
      </p:sp>
      <p:sp>
        <p:nvSpPr>
          <p:cNvPr id="3" name="Content Placeholder 2"/>
          <p:cNvSpPr>
            <a:spLocks noGrp="1"/>
          </p:cNvSpPr>
          <p:nvPr>
            <p:ph idx="1"/>
          </p:nvPr>
        </p:nvSpPr>
        <p:spPr/>
        <p:txBody>
          <a:bodyPr/>
          <a:lstStyle/>
          <a:p>
            <a:r>
              <a:rPr lang="en-US" dirty="0"/>
              <a:t>Experimental task: find hidden areas of high reward</a:t>
            </a:r>
          </a:p>
          <a:p>
            <a:endParaRPr lang="en-US" dirty="0"/>
          </a:p>
          <a:p>
            <a:endParaRPr lang="en-US" dirty="0"/>
          </a:p>
          <a:p>
            <a:r>
              <a:rPr lang="en-US" dirty="0"/>
              <a:t>Strategies differ</a:t>
            </a:r>
          </a:p>
          <a:p>
            <a:pPr>
              <a:buNone/>
            </a:pPr>
            <a:endParaRPr lang="en-GB" dirty="0"/>
          </a:p>
        </p:txBody>
      </p:sp>
      <p:pic>
        <p:nvPicPr>
          <p:cNvPr id="7170" name="Picture 2"/>
          <p:cNvPicPr>
            <a:picLocks noChangeAspect="1" noChangeArrowheads="1"/>
          </p:cNvPicPr>
          <p:nvPr/>
        </p:nvPicPr>
        <p:blipFill>
          <a:blip r:embed="rId2" cstate="print"/>
          <a:srcRect/>
          <a:stretch>
            <a:fillRect/>
          </a:stretch>
        </p:blipFill>
        <p:spPr bwMode="auto">
          <a:xfrm>
            <a:off x="2324100" y="2133600"/>
            <a:ext cx="4000500" cy="1828800"/>
          </a:xfrm>
          <a:prstGeom prst="rect">
            <a:avLst/>
          </a:prstGeom>
          <a:noFill/>
          <a:ln w="9525">
            <a:noFill/>
            <a:miter lim="800000"/>
            <a:headEnd/>
            <a:tailEnd/>
          </a:ln>
        </p:spPr>
      </p:pic>
      <p:pic>
        <p:nvPicPr>
          <p:cNvPr id="7171" name="Picture 3"/>
          <p:cNvPicPr>
            <a:picLocks noChangeAspect="1" noChangeArrowheads="1"/>
          </p:cNvPicPr>
          <p:nvPr/>
        </p:nvPicPr>
        <p:blipFill>
          <a:blip r:embed="rId3" cstate="print"/>
          <a:srcRect/>
          <a:stretch>
            <a:fillRect/>
          </a:stretch>
        </p:blipFill>
        <p:spPr bwMode="auto">
          <a:xfrm>
            <a:off x="2438400" y="4600575"/>
            <a:ext cx="3914775" cy="2257425"/>
          </a:xfrm>
          <a:prstGeom prst="rect">
            <a:avLst/>
          </a:prstGeom>
          <a:noFill/>
          <a:ln w="9525">
            <a:noFill/>
            <a:miter lim="800000"/>
            <a:headEnd/>
            <a:tailEnd/>
          </a:ln>
        </p:spPr>
      </p:pic>
    </p:spTree>
    <p:extLst>
      <p:ext uri="{BB962C8B-B14F-4D97-AF65-F5344CB8AC3E}">
        <p14:creationId xmlns:p14="http://schemas.microsoft.com/office/powerpoint/2010/main" val="20656507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Same participants do a memory task</a:t>
            </a:r>
            <a:endParaRPr lang="en-GB" dirty="0"/>
          </a:p>
        </p:txBody>
      </p:sp>
      <p:sp>
        <p:nvSpPr>
          <p:cNvPr id="3" name="Content Placeholder 2"/>
          <p:cNvSpPr>
            <a:spLocks noGrp="1"/>
          </p:cNvSpPr>
          <p:nvPr>
            <p:ph idx="1"/>
          </p:nvPr>
        </p:nvSpPr>
        <p:spPr/>
        <p:txBody>
          <a:bodyPr/>
          <a:lstStyle/>
          <a:p>
            <a:r>
              <a:rPr lang="en-US" dirty="0"/>
              <a:t>Scrabble: find all words in the letter set NSBDOE</a:t>
            </a:r>
            <a:endParaRPr lang="en-GB" dirty="0"/>
          </a:p>
        </p:txBody>
      </p:sp>
      <p:pic>
        <p:nvPicPr>
          <p:cNvPr id="8194" name="Picture 2"/>
          <p:cNvPicPr>
            <a:picLocks noChangeAspect="1" noChangeArrowheads="1"/>
          </p:cNvPicPr>
          <p:nvPr/>
        </p:nvPicPr>
        <p:blipFill>
          <a:blip r:embed="rId2" cstate="print"/>
          <a:srcRect/>
          <a:stretch>
            <a:fillRect/>
          </a:stretch>
        </p:blipFill>
        <p:spPr bwMode="auto">
          <a:xfrm>
            <a:off x="2743200" y="2667000"/>
            <a:ext cx="3962400" cy="3297477"/>
          </a:xfrm>
          <a:prstGeom prst="rect">
            <a:avLst/>
          </a:prstGeom>
          <a:noFill/>
          <a:ln w="9525">
            <a:noFill/>
            <a:miter lim="800000"/>
            <a:headEnd/>
            <a:tailEnd/>
          </a:ln>
        </p:spPr>
      </p:pic>
    </p:spTree>
    <p:extLst>
      <p:ext uri="{BB962C8B-B14F-4D97-AF65-F5344CB8AC3E}">
        <p14:creationId xmlns:p14="http://schemas.microsoft.com/office/powerpoint/2010/main" val="23501148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Word production shows sequential dependence</a:t>
            </a:r>
            <a:endParaRPr lang="en-GB" dirty="0"/>
          </a:p>
        </p:txBody>
      </p:sp>
      <p:pic>
        <p:nvPicPr>
          <p:cNvPr id="9218" name="Picture 2"/>
          <p:cNvPicPr>
            <a:picLocks noGrp="1" noChangeAspect="1" noChangeArrowheads="1"/>
          </p:cNvPicPr>
          <p:nvPr>
            <p:ph idx="1"/>
          </p:nvPr>
        </p:nvPicPr>
        <p:blipFill>
          <a:blip r:embed="rId2" cstate="print"/>
          <a:srcRect/>
          <a:stretch>
            <a:fillRect/>
          </a:stretch>
        </p:blipFill>
        <p:spPr bwMode="auto">
          <a:xfrm>
            <a:off x="2819400" y="2209800"/>
            <a:ext cx="3352800" cy="3352800"/>
          </a:xfrm>
          <a:prstGeom prst="rect">
            <a:avLst/>
          </a:prstGeom>
          <a:noFill/>
          <a:ln w="9525">
            <a:noFill/>
            <a:miter lim="800000"/>
            <a:headEnd/>
            <a:tailEnd/>
          </a:ln>
        </p:spPr>
      </p:pic>
    </p:spTree>
    <p:extLst>
      <p:ext uri="{BB962C8B-B14F-4D97-AF65-F5344CB8AC3E}">
        <p14:creationId xmlns:p14="http://schemas.microsoft.com/office/powerpoint/2010/main" val="8115390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Previous task appears to control exploration propensity</a:t>
            </a:r>
            <a:endParaRPr lang="en-GB" dirty="0"/>
          </a:p>
        </p:txBody>
      </p:sp>
      <p:pic>
        <p:nvPicPr>
          <p:cNvPr id="10242" name="Picture 2"/>
          <p:cNvPicPr>
            <a:picLocks noChangeAspect="1" noChangeArrowheads="1"/>
          </p:cNvPicPr>
          <p:nvPr/>
        </p:nvPicPr>
        <p:blipFill>
          <a:blip r:embed="rId2" cstate="print"/>
          <a:srcRect/>
          <a:stretch>
            <a:fillRect/>
          </a:stretch>
        </p:blipFill>
        <p:spPr bwMode="auto">
          <a:xfrm>
            <a:off x="1620962" y="2395538"/>
            <a:ext cx="5389438" cy="2938462"/>
          </a:xfrm>
          <a:prstGeom prst="rect">
            <a:avLst/>
          </a:prstGeom>
          <a:noFill/>
          <a:ln w="9525">
            <a:noFill/>
            <a:miter lim="800000"/>
            <a:headEnd/>
            <a:tailEnd/>
          </a:ln>
        </p:spPr>
      </p:pic>
      <p:sp>
        <p:nvSpPr>
          <p:cNvPr id="5" name="TextBox 4"/>
          <p:cNvSpPr txBox="1"/>
          <p:nvPr/>
        </p:nvSpPr>
        <p:spPr>
          <a:xfrm>
            <a:off x="762000" y="5879068"/>
            <a:ext cx="6858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Semantic network traversal is cognitively controllable</a:t>
            </a: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98168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Grp="1" noChangeAspect="1" noChangeArrowheads="1"/>
          </p:cNvPicPr>
          <p:nvPr>
            <p:ph type="body" sz="half" idx="1"/>
          </p:nvPr>
        </p:nvPicPr>
        <p:blipFill>
          <a:blip r:embed="rId2" cstate="print">
            <a:lum contrast="12000"/>
          </a:blip>
          <a:srcRect b="3497"/>
          <a:stretch>
            <a:fillRect/>
          </a:stretch>
        </p:blipFill>
        <p:spPr>
          <a:xfrm>
            <a:off x="0" y="1147763"/>
            <a:ext cx="4648200" cy="4508500"/>
          </a:xfrm>
          <a:noFill/>
          <a:ln/>
        </p:spPr>
      </p:pic>
      <p:sp>
        <p:nvSpPr>
          <p:cNvPr id="32771" name="Rectangle 3"/>
          <p:cNvSpPr>
            <a:spLocks noGrp="1" noChangeArrowheads="1"/>
          </p:cNvSpPr>
          <p:nvPr>
            <p:ph type="title"/>
          </p:nvPr>
        </p:nvSpPr>
        <p:spPr>
          <a:xfrm>
            <a:off x="457200" y="112712"/>
            <a:ext cx="8229600" cy="801688"/>
          </a:xfrm>
        </p:spPr>
        <p:txBody>
          <a:bodyPr/>
          <a:lstStyle/>
          <a:p>
            <a:r>
              <a:rPr lang="en-US" sz="3600" dirty="0"/>
              <a:t>Effects are list-length independent</a:t>
            </a:r>
          </a:p>
        </p:txBody>
      </p:sp>
      <p:sp>
        <p:nvSpPr>
          <p:cNvPr id="32772" name="Rectangle 4"/>
          <p:cNvSpPr>
            <a:spLocks noGrp="1" noChangeArrowheads="1"/>
          </p:cNvSpPr>
          <p:nvPr>
            <p:ph type="body" sz="half" idx="2"/>
          </p:nvPr>
        </p:nvSpPr>
        <p:spPr>
          <a:xfrm>
            <a:off x="4648200" y="1066800"/>
            <a:ext cx="4495800" cy="5791200"/>
          </a:xfrm>
        </p:spPr>
        <p:txBody>
          <a:bodyPr/>
          <a:lstStyle/>
          <a:p>
            <a:pPr>
              <a:lnSpc>
                <a:spcPct val="80000"/>
              </a:lnSpc>
            </a:pPr>
            <a:endParaRPr lang="en-US" sz="2400" dirty="0"/>
          </a:p>
          <a:p>
            <a:pPr>
              <a:lnSpc>
                <a:spcPct val="80000"/>
              </a:lnSpc>
            </a:pPr>
            <a:r>
              <a:rPr lang="en-US" sz="2400" dirty="0"/>
              <a:t>Modal model explanation for primacy:</a:t>
            </a:r>
          </a:p>
          <a:p>
            <a:pPr>
              <a:lnSpc>
                <a:spcPct val="80000"/>
              </a:lnSpc>
              <a:buFontTx/>
              <a:buNone/>
            </a:pPr>
            <a:endParaRPr lang="en-US" sz="2400" dirty="0"/>
          </a:p>
          <a:p>
            <a:pPr>
              <a:lnSpc>
                <a:spcPct val="80000"/>
              </a:lnSpc>
              <a:buFontTx/>
              <a:buNone/>
            </a:pPr>
            <a:r>
              <a:rPr lang="en-US" sz="2400" dirty="0"/>
              <a:t>	early items can be rehearsed more often </a:t>
            </a:r>
            <a:r>
              <a:rPr lang="en-US" sz="2400" dirty="0">
                <a:sym typeface="Wingdings" pitchFamily="2" charset="2"/>
              </a:rPr>
              <a:t> more likely to be transferred to long-term memory</a:t>
            </a:r>
          </a:p>
          <a:p>
            <a:pPr>
              <a:lnSpc>
                <a:spcPct val="80000"/>
              </a:lnSpc>
            </a:pPr>
            <a:endParaRPr lang="en-US" sz="2400" dirty="0"/>
          </a:p>
          <a:p>
            <a:pPr>
              <a:lnSpc>
                <a:spcPct val="80000"/>
              </a:lnSpc>
            </a:pPr>
            <a:r>
              <a:rPr lang="en-US" sz="2400" dirty="0"/>
              <a:t>Modal model explanation for recency:</a:t>
            </a:r>
          </a:p>
          <a:p>
            <a:pPr>
              <a:lnSpc>
                <a:spcPct val="80000"/>
              </a:lnSpc>
              <a:buFontTx/>
              <a:buNone/>
            </a:pPr>
            <a:endParaRPr lang="en-US" sz="2400" dirty="0">
              <a:sym typeface="Wingdings" pitchFamily="2" charset="2"/>
            </a:endParaRPr>
          </a:p>
          <a:p>
            <a:pPr>
              <a:lnSpc>
                <a:spcPct val="80000"/>
              </a:lnSpc>
              <a:buFontTx/>
              <a:buNone/>
            </a:pPr>
            <a:r>
              <a:rPr lang="en-US" sz="2400" dirty="0">
                <a:sym typeface="Wingdings" pitchFamily="2" charset="2"/>
              </a:rPr>
              <a:t>	Last items of list are still in short-term memory  they can be read out easily from short-term memory</a:t>
            </a:r>
          </a:p>
        </p:txBody>
      </p:sp>
      <p:sp>
        <p:nvSpPr>
          <p:cNvPr id="32773" name="Line 5"/>
          <p:cNvSpPr>
            <a:spLocks noChangeShapeType="1"/>
          </p:cNvSpPr>
          <p:nvPr/>
        </p:nvSpPr>
        <p:spPr bwMode="auto">
          <a:xfrm>
            <a:off x="914400" y="4114800"/>
            <a:ext cx="609600" cy="0"/>
          </a:xfrm>
          <a:prstGeom prst="line">
            <a:avLst/>
          </a:prstGeom>
          <a:noFill/>
          <a:ln w="9525">
            <a:solidFill>
              <a:srgbClr val="FF0000"/>
            </a:solidFill>
            <a:round/>
            <a:headEnd type="triangle" w="med" len="med"/>
            <a:tailEnd type="triangle" w="med" len="med"/>
          </a:ln>
          <a:effectLst/>
        </p:spPr>
        <p:txBody>
          <a:bodyPr/>
          <a:lstStyle/>
          <a:p>
            <a:endParaRPr lang="en-GB"/>
          </a:p>
        </p:txBody>
      </p:sp>
      <p:sp>
        <p:nvSpPr>
          <p:cNvPr id="32774" name="Text Box 6"/>
          <p:cNvSpPr txBox="1">
            <a:spLocks noChangeArrowheads="1"/>
          </p:cNvSpPr>
          <p:nvPr/>
        </p:nvSpPr>
        <p:spPr bwMode="auto">
          <a:xfrm>
            <a:off x="762000" y="4191000"/>
            <a:ext cx="1631950" cy="366713"/>
          </a:xfrm>
          <a:prstGeom prst="rect">
            <a:avLst/>
          </a:prstGeom>
          <a:noFill/>
          <a:ln w="9525">
            <a:noFill/>
            <a:miter lim="800000"/>
            <a:headEnd/>
            <a:tailEnd/>
          </a:ln>
          <a:effectLst/>
        </p:spPr>
        <p:txBody>
          <a:bodyPr wrap="none">
            <a:spAutoFit/>
          </a:bodyPr>
          <a:lstStyle/>
          <a:p>
            <a:r>
              <a:rPr lang="en-US">
                <a:solidFill>
                  <a:srgbClr val="FF0000"/>
                </a:solidFill>
              </a:rPr>
              <a:t>Primacy effect</a:t>
            </a:r>
          </a:p>
        </p:txBody>
      </p:sp>
      <p:sp>
        <p:nvSpPr>
          <p:cNvPr id="32775" name="Line 7"/>
          <p:cNvSpPr>
            <a:spLocks noChangeShapeType="1"/>
          </p:cNvSpPr>
          <p:nvPr/>
        </p:nvSpPr>
        <p:spPr bwMode="auto">
          <a:xfrm>
            <a:off x="2362200" y="4114800"/>
            <a:ext cx="1752600" cy="0"/>
          </a:xfrm>
          <a:prstGeom prst="line">
            <a:avLst/>
          </a:prstGeom>
          <a:noFill/>
          <a:ln w="9525">
            <a:solidFill>
              <a:srgbClr val="0066FF"/>
            </a:solidFill>
            <a:round/>
            <a:headEnd type="triangle" w="med" len="med"/>
            <a:tailEnd type="triangle" w="med" len="med"/>
          </a:ln>
          <a:effectLst/>
        </p:spPr>
        <p:txBody>
          <a:bodyPr/>
          <a:lstStyle/>
          <a:p>
            <a:endParaRPr lang="en-GB"/>
          </a:p>
        </p:txBody>
      </p:sp>
      <p:sp>
        <p:nvSpPr>
          <p:cNvPr id="32776" name="Text Box 8"/>
          <p:cNvSpPr txBox="1">
            <a:spLocks noChangeArrowheads="1"/>
          </p:cNvSpPr>
          <p:nvPr/>
        </p:nvSpPr>
        <p:spPr bwMode="auto">
          <a:xfrm>
            <a:off x="2590800" y="4191000"/>
            <a:ext cx="1695450" cy="366713"/>
          </a:xfrm>
          <a:prstGeom prst="rect">
            <a:avLst/>
          </a:prstGeom>
          <a:noFill/>
          <a:ln w="9525">
            <a:noFill/>
            <a:miter lim="800000"/>
            <a:headEnd/>
            <a:tailEnd/>
          </a:ln>
          <a:effectLst/>
        </p:spPr>
        <p:txBody>
          <a:bodyPr wrap="none">
            <a:spAutoFit/>
          </a:bodyPr>
          <a:lstStyle/>
          <a:p>
            <a:r>
              <a:rPr lang="en-US" dirty="0">
                <a:solidFill>
                  <a:srgbClr val="0066FF"/>
                </a:solidFill>
              </a:rPr>
              <a:t>Recency effect</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More neurobiology of memory</a:t>
            </a:r>
            <a:endParaRPr lang="en-GB" dirty="0"/>
          </a:p>
        </p:txBody>
      </p:sp>
      <p:sp>
        <p:nvSpPr>
          <p:cNvPr id="5" name="Subtitle 4">
            <a:extLst>
              <a:ext uri="{FF2B5EF4-FFF2-40B4-BE49-F238E27FC236}">
                <a16:creationId xmlns:a16="http://schemas.microsoft.com/office/drawing/2014/main" id="{5997135E-3007-A247-B3AD-AA8118A3F89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535466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Hippocampus</a:t>
            </a:r>
            <a:endParaRPr lang="en-GB" dirty="0"/>
          </a:p>
        </p:txBody>
      </p:sp>
      <p:sp>
        <p:nvSpPr>
          <p:cNvPr id="5" name="Content Placeholder 4"/>
          <p:cNvSpPr>
            <a:spLocks noGrp="1"/>
          </p:cNvSpPr>
          <p:nvPr>
            <p:ph idx="1"/>
          </p:nvPr>
        </p:nvSpPr>
        <p:spPr/>
        <p:txBody>
          <a:bodyPr/>
          <a:lstStyle/>
          <a:p>
            <a:endParaRPr lang="en-GB"/>
          </a:p>
        </p:txBody>
      </p:sp>
      <p:pic>
        <p:nvPicPr>
          <p:cNvPr id="29698" name="Picture 2" descr="https://upload.wikimedia.org/wikipedia/commons/2/25/CajalHippocampus_%28modified%29.png"/>
          <p:cNvPicPr>
            <a:picLocks noChangeAspect="1" noChangeArrowheads="1"/>
          </p:cNvPicPr>
          <p:nvPr/>
        </p:nvPicPr>
        <p:blipFill>
          <a:blip r:embed="rId2" cstate="print"/>
          <a:srcRect/>
          <a:stretch>
            <a:fillRect/>
          </a:stretch>
        </p:blipFill>
        <p:spPr bwMode="auto">
          <a:xfrm>
            <a:off x="457200" y="1600200"/>
            <a:ext cx="8420988" cy="4562476"/>
          </a:xfrm>
          <a:prstGeom prst="rect">
            <a:avLst/>
          </a:prstGeom>
          <a:noFill/>
        </p:spPr>
      </p:pic>
      <p:sp>
        <p:nvSpPr>
          <p:cNvPr id="7" name="TextBox 6"/>
          <p:cNvSpPr txBox="1"/>
          <p:nvPr/>
        </p:nvSpPr>
        <p:spPr>
          <a:xfrm>
            <a:off x="533400" y="6324600"/>
            <a:ext cx="8153400" cy="369332"/>
          </a:xfrm>
          <a:prstGeom prst="rect">
            <a:avLst/>
          </a:prstGeom>
          <a:noFill/>
        </p:spPr>
        <p:txBody>
          <a:bodyPr wrap="square" rtlCol="0">
            <a:spAutoFit/>
          </a:bodyPr>
          <a:lstStyle/>
          <a:p>
            <a:r>
              <a:rPr lang="en-US" dirty="0"/>
              <a:t>Phenomenally interesting anatomical structure; crucial for forming representations</a:t>
            </a:r>
            <a:endParaRPr lang="en-GB" dirty="0"/>
          </a:p>
        </p:txBody>
      </p:sp>
      <p:sp>
        <p:nvSpPr>
          <p:cNvPr id="6" name="Oval 5"/>
          <p:cNvSpPr/>
          <p:nvPr/>
        </p:nvSpPr>
        <p:spPr>
          <a:xfrm>
            <a:off x="1295400" y="2133600"/>
            <a:ext cx="1600200" cy="1143000"/>
          </a:xfrm>
          <a:prstGeom prst="ellipse">
            <a:avLst/>
          </a:prstGeom>
          <a:noFill/>
          <a:ln w="762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700379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Hippocampus</a:t>
            </a:r>
            <a:endParaRPr lang="en-GB" dirty="0"/>
          </a:p>
        </p:txBody>
      </p:sp>
      <p:sp>
        <p:nvSpPr>
          <p:cNvPr id="3" name="Content Placeholder 2"/>
          <p:cNvSpPr>
            <a:spLocks noGrp="1"/>
          </p:cNvSpPr>
          <p:nvPr>
            <p:ph idx="1"/>
          </p:nvPr>
        </p:nvSpPr>
        <p:spPr/>
        <p:txBody>
          <a:bodyPr/>
          <a:lstStyle/>
          <a:p>
            <a:r>
              <a:rPr lang="en-US" dirty="0"/>
              <a:t>Literally thousands of experiments have been conducted on rat hippocampus</a:t>
            </a:r>
          </a:p>
          <a:p>
            <a:r>
              <a:rPr lang="en-US" dirty="0"/>
              <a:t>General consensus</a:t>
            </a:r>
          </a:p>
          <a:p>
            <a:pPr lvl="1"/>
            <a:r>
              <a:rPr lang="en-US" dirty="0"/>
              <a:t>Hippocampus is crucial for memory formation</a:t>
            </a:r>
          </a:p>
          <a:p>
            <a:pPr lvl="1"/>
            <a:r>
              <a:rPr lang="en-US" dirty="0"/>
              <a:t>Hippocampus is crucial for spatial navigation</a:t>
            </a:r>
          </a:p>
          <a:p>
            <a:pPr lvl="1"/>
            <a:r>
              <a:rPr lang="en-US" dirty="0"/>
              <a:t>Details remain unknown</a:t>
            </a:r>
          </a:p>
          <a:p>
            <a:pPr lvl="1"/>
            <a:r>
              <a:rPr lang="en-US" dirty="0"/>
              <a:t>Current frontier of computational modeling of cognition</a:t>
            </a:r>
            <a:endParaRPr lang="en-GB" dirty="0"/>
          </a:p>
        </p:txBody>
      </p:sp>
      <p:sp>
        <p:nvSpPr>
          <p:cNvPr id="4" name="TextBox 3"/>
          <p:cNvSpPr txBox="1"/>
          <p:nvPr/>
        </p:nvSpPr>
        <p:spPr>
          <a:xfrm>
            <a:off x="533400" y="6172200"/>
            <a:ext cx="5867400" cy="369332"/>
          </a:xfrm>
          <a:prstGeom prst="rect">
            <a:avLst/>
          </a:prstGeom>
          <a:noFill/>
        </p:spPr>
        <p:txBody>
          <a:bodyPr wrap="square" rtlCol="0">
            <a:spAutoFit/>
          </a:bodyPr>
          <a:lstStyle/>
          <a:p>
            <a:r>
              <a:rPr lang="en-GB" dirty="0"/>
              <a:t>https://www.ncbi.nlm.nih.gov/pmc/articles/PMC4079500</a:t>
            </a:r>
          </a:p>
        </p:txBody>
      </p:sp>
    </p:spTree>
    <p:extLst>
      <p:ext uri="{BB962C8B-B14F-4D97-AF65-F5344CB8AC3E}">
        <p14:creationId xmlns:p14="http://schemas.microsoft.com/office/powerpoint/2010/main" val="30466860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Hippocampus as the seat of memory</a:t>
            </a:r>
            <a:endParaRPr lang="en-GB" dirty="0"/>
          </a:p>
        </p:txBody>
      </p:sp>
      <p:sp>
        <p:nvSpPr>
          <p:cNvPr id="6" name="Content Placeholder 5"/>
          <p:cNvSpPr>
            <a:spLocks noGrp="1"/>
          </p:cNvSpPr>
          <p:nvPr>
            <p:ph sz="half" idx="2"/>
          </p:nvPr>
        </p:nvSpPr>
        <p:spPr/>
        <p:txBody>
          <a:bodyPr/>
          <a:lstStyle/>
          <a:p>
            <a:r>
              <a:rPr lang="en-US" dirty="0"/>
              <a:t>Identified by lesion studies as critical for memory formation</a:t>
            </a:r>
          </a:p>
          <a:p>
            <a:pPr lvl="1"/>
            <a:r>
              <a:rPr lang="en-US" dirty="0"/>
              <a:t>Case of H.M.</a:t>
            </a:r>
          </a:p>
          <a:p>
            <a:r>
              <a:rPr lang="en-US" dirty="0"/>
              <a:t>Dentate </a:t>
            </a:r>
            <a:r>
              <a:rPr lang="en-US" dirty="0" err="1"/>
              <a:t>gyrus</a:t>
            </a:r>
            <a:r>
              <a:rPr lang="en-US" dirty="0"/>
              <a:t> in particular is vital for conjunctive coding of observations</a:t>
            </a:r>
            <a:endParaRPr lang="en-GB" dirty="0"/>
          </a:p>
        </p:txBody>
      </p:sp>
      <p:pic>
        <p:nvPicPr>
          <p:cNvPr id="59394" name="Picture 2" descr="https://upload.wikimedia.org/wikipedia/commons/thumb/2/25/CajalHippocampus_%28modified%29.png/300px-CajalHippocampus_%28modified%29.png">
            <a:hlinkClick r:id="rId2"/>
          </p:cNvPr>
          <p:cNvPicPr>
            <a:picLocks noChangeAspect="1" noChangeArrowheads="1"/>
          </p:cNvPicPr>
          <p:nvPr/>
        </p:nvPicPr>
        <p:blipFill>
          <a:blip r:embed="rId3" cstate="print"/>
          <a:srcRect/>
          <a:stretch>
            <a:fillRect/>
          </a:stretch>
        </p:blipFill>
        <p:spPr bwMode="auto">
          <a:xfrm>
            <a:off x="152400" y="3657600"/>
            <a:ext cx="4495800" cy="2667000"/>
          </a:xfrm>
          <a:prstGeom prst="rect">
            <a:avLst/>
          </a:prstGeom>
          <a:noFill/>
        </p:spPr>
      </p:pic>
      <p:sp>
        <p:nvSpPr>
          <p:cNvPr id="8" name="TextBox 7"/>
          <p:cNvSpPr txBox="1"/>
          <p:nvPr/>
        </p:nvSpPr>
        <p:spPr>
          <a:xfrm>
            <a:off x="1066800" y="6324600"/>
            <a:ext cx="5638800" cy="369332"/>
          </a:xfrm>
          <a:prstGeom prst="rect">
            <a:avLst/>
          </a:prstGeom>
          <a:noFill/>
        </p:spPr>
        <p:txBody>
          <a:bodyPr wrap="square" rtlCol="0">
            <a:spAutoFit/>
          </a:bodyPr>
          <a:lstStyle/>
          <a:p>
            <a:r>
              <a:rPr lang="en-GB" dirty="0"/>
              <a:t>https://en.wikipedia.org/wiki/Hippocampus</a:t>
            </a:r>
          </a:p>
        </p:txBody>
      </p:sp>
      <p:pic>
        <p:nvPicPr>
          <p:cNvPr id="59396" name="Picture 4" descr="Image result for henry molaison">
            <a:hlinkClick r:id="rId4"/>
          </p:cNvPr>
          <p:cNvPicPr>
            <a:picLocks noChangeAspect="1" noChangeArrowheads="1"/>
          </p:cNvPicPr>
          <p:nvPr/>
        </p:nvPicPr>
        <p:blipFill>
          <a:blip r:embed="rId5" cstate="print"/>
          <a:srcRect/>
          <a:stretch>
            <a:fillRect/>
          </a:stretch>
        </p:blipFill>
        <p:spPr bwMode="auto">
          <a:xfrm>
            <a:off x="381000" y="1524000"/>
            <a:ext cx="3479929" cy="2028826"/>
          </a:xfrm>
          <a:prstGeom prst="rect">
            <a:avLst/>
          </a:prstGeom>
          <a:noFill/>
        </p:spPr>
      </p:pic>
    </p:spTree>
    <p:extLst>
      <p:ext uri="{BB962C8B-B14F-4D97-AF65-F5344CB8AC3E}">
        <p14:creationId xmlns:p14="http://schemas.microsoft.com/office/powerpoint/2010/main" val="22515930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Text Box 4"/>
          <p:cNvSpPr txBox="1">
            <a:spLocks noChangeArrowheads="1"/>
          </p:cNvSpPr>
          <p:nvPr/>
        </p:nvSpPr>
        <p:spPr bwMode="auto">
          <a:xfrm>
            <a:off x="609600" y="1371600"/>
            <a:ext cx="6248400" cy="2585323"/>
          </a:xfrm>
          <a:prstGeom prst="rect">
            <a:avLst/>
          </a:prstGeom>
          <a:noFill/>
          <a:ln w="9525">
            <a:noFill/>
            <a:miter lim="800000"/>
            <a:headEnd/>
            <a:tailEnd/>
          </a:ln>
        </p:spPr>
        <p:txBody>
          <a:bodyPr>
            <a:spAutoFit/>
          </a:bodyPr>
          <a:lstStyle/>
          <a:p>
            <a:pPr>
              <a:spcBef>
                <a:spcPct val="50000"/>
              </a:spcBef>
            </a:pPr>
            <a:r>
              <a:rPr lang="en-US" dirty="0"/>
              <a:t>Glutamate receptors are critical for long-term potentiation  (LTP) of neurons</a:t>
            </a:r>
          </a:p>
          <a:p>
            <a:pPr>
              <a:spcBef>
                <a:spcPct val="50000"/>
              </a:spcBef>
            </a:pPr>
            <a:r>
              <a:rPr lang="en-US" dirty="0"/>
              <a:t>How do glutamate receptors affect the acquisition of a behavioral memory?</a:t>
            </a:r>
          </a:p>
          <a:p>
            <a:pPr>
              <a:spcBef>
                <a:spcPct val="50000"/>
              </a:spcBef>
            </a:pPr>
            <a:r>
              <a:rPr lang="en-US" dirty="0"/>
              <a:t>This was the question Richard Morris addressed in his classic 1986 paper. This paper was a classic because it was the first to outline an approach to the problem and produce some reasonable data.</a:t>
            </a:r>
          </a:p>
        </p:txBody>
      </p:sp>
      <p:pic>
        <p:nvPicPr>
          <p:cNvPr id="4102" name="Picture 6" descr="NLM-Ch08-p149-Morris"/>
          <p:cNvPicPr>
            <a:picLocks noChangeAspect="1" noChangeArrowheads="1"/>
          </p:cNvPicPr>
          <p:nvPr/>
        </p:nvPicPr>
        <p:blipFill>
          <a:blip r:embed="rId3" cstate="print"/>
          <a:srcRect l="34821" t="17921" r="34822" b="21484"/>
          <a:stretch>
            <a:fillRect/>
          </a:stretch>
        </p:blipFill>
        <p:spPr bwMode="auto">
          <a:xfrm>
            <a:off x="7035800" y="1143000"/>
            <a:ext cx="1574800" cy="2362200"/>
          </a:xfrm>
          <a:prstGeom prst="rect">
            <a:avLst/>
          </a:prstGeom>
          <a:noFill/>
        </p:spPr>
      </p:pic>
      <p:sp>
        <p:nvSpPr>
          <p:cNvPr id="5" name="Title 4"/>
          <p:cNvSpPr>
            <a:spLocks noGrp="1"/>
          </p:cNvSpPr>
          <p:nvPr>
            <p:ph type="title"/>
          </p:nvPr>
        </p:nvSpPr>
        <p:spPr/>
        <p:txBody>
          <a:bodyPr>
            <a:normAutofit fontScale="90000"/>
          </a:bodyPr>
          <a:lstStyle/>
          <a:p>
            <a:r>
              <a:rPr lang="en-US" dirty="0"/>
              <a:t>Glutamate receptors and memory function</a:t>
            </a:r>
            <a:endParaRPr lang="en-GB" dirty="0"/>
          </a:p>
        </p:txBody>
      </p:sp>
      <p:pic>
        <p:nvPicPr>
          <p:cNvPr id="37890" name="Picture 2" descr="https://upload.wikimedia.org/wikipedia/commons/thumb/1/13/LTP_First_Stage.png/220px-LTP_First_Stage.png">
            <a:hlinkClick r:id="rId4"/>
          </p:cNvPr>
          <p:cNvPicPr>
            <a:picLocks noChangeAspect="1" noChangeArrowheads="1"/>
          </p:cNvPicPr>
          <p:nvPr/>
        </p:nvPicPr>
        <p:blipFill>
          <a:blip r:embed="rId5" cstate="print"/>
          <a:srcRect/>
          <a:stretch>
            <a:fillRect/>
          </a:stretch>
        </p:blipFill>
        <p:spPr bwMode="auto">
          <a:xfrm>
            <a:off x="152400" y="4419600"/>
            <a:ext cx="2095500" cy="1571626"/>
          </a:xfrm>
          <a:prstGeom prst="rect">
            <a:avLst/>
          </a:prstGeom>
          <a:noFill/>
        </p:spPr>
      </p:pic>
      <p:pic>
        <p:nvPicPr>
          <p:cNvPr id="37892" name="Picture 4" descr="https://upload.wikimedia.org/wikipedia/commons/thumb/e/e4/LTP_Second_Stage.png/220px-LTP_Second_Stage.png">
            <a:hlinkClick r:id="rId6"/>
          </p:cNvPr>
          <p:cNvPicPr>
            <a:picLocks noChangeAspect="1" noChangeArrowheads="1"/>
          </p:cNvPicPr>
          <p:nvPr/>
        </p:nvPicPr>
        <p:blipFill>
          <a:blip r:embed="rId7" cstate="print"/>
          <a:srcRect/>
          <a:stretch>
            <a:fillRect/>
          </a:stretch>
        </p:blipFill>
        <p:spPr bwMode="auto">
          <a:xfrm>
            <a:off x="2438400" y="4343400"/>
            <a:ext cx="2095500" cy="1571626"/>
          </a:xfrm>
          <a:prstGeom prst="rect">
            <a:avLst/>
          </a:prstGeom>
          <a:noFill/>
        </p:spPr>
      </p:pic>
      <p:pic>
        <p:nvPicPr>
          <p:cNvPr id="37894" name="Picture 6" descr="https://upload.wikimedia.org/wikipedia/commons/thumb/7/77/LTP_Third_Stage.png/220px-LTP_Third_Stage.png">
            <a:hlinkClick r:id="rId8"/>
          </p:cNvPr>
          <p:cNvPicPr>
            <a:picLocks noChangeAspect="1" noChangeArrowheads="1"/>
          </p:cNvPicPr>
          <p:nvPr/>
        </p:nvPicPr>
        <p:blipFill>
          <a:blip r:embed="rId9" cstate="print"/>
          <a:srcRect/>
          <a:stretch>
            <a:fillRect/>
          </a:stretch>
        </p:blipFill>
        <p:spPr bwMode="auto">
          <a:xfrm>
            <a:off x="4572000" y="4343400"/>
            <a:ext cx="2095500" cy="1571626"/>
          </a:xfrm>
          <a:prstGeom prst="rect">
            <a:avLst/>
          </a:prstGeom>
          <a:noFill/>
        </p:spPr>
      </p:pic>
      <p:pic>
        <p:nvPicPr>
          <p:cNvPr id="37896" name="Picture 8" descr="https://upload.wikimedia.org/wikipedia/commons/thumb/4/41/LTP_Fourth_Stage.png/220px-LTP_Fourth_Stage.png">
            <a:hlinkClick r:id="rId10"/>
          </p:cNvPr>
          <p:cNvPicPr>
            <a:picLocks noChangeAspect="1" noChangeArrowheads="1"/>
          </p:cNvPicPr>
          <p:nvPr/>
        </p:nvPicPr>
        <p:blipFill>
          <a:blip r:embed="rId11" cstate="print"/>
          <a:srcRect/>
          <a:stretch>
            <a:fillRect/>
          </a:stretch>
        </p:blipFill>
        <p:spPr bwMode="auto">
          <a:xfrm>
            <a:off x="6705600" y="4343400"/>
            <a:ext cx="2095500" cy="1571626"/>
          </a:xfrm>
          <a:prstGeom prst="rect">
            <a:avLst/>
          </a:prstGeom>
          <a:noFill/>
        </p:spPr>
      </p:pic>
      <p:sp>
        <p:nvSpPr>
          <p:cNvPr id="11" name="TextBox 10"/>
          <p:cNvSpPr txBox="1"/>
          <p:nvPr/>
        </p:nvSpPr>
        <p:spPr>
          <a:xfrm>
            <a:off x="457200" y="6324600"/>
            <a:ext cx="5562600" cy="369332"/>
          </a:xfrm>
          <a:prstGeom prst="rect">
            <a:avLst/>
          </a:prstGeom>
          <a:noFill/>
        </p:spPr>
        <p:txBody>
          <a:bodyPr wrap="square" rtlCol="0">
            <a:spAutoFit/>
          </a:bodyPr>
          <a:lstStyle/>
          <a:p>
            <a:r>
              <a:rPr lang="en-GB" dirty="0"/>
              <a:t>https://en.wikipedia.org/wiki/Long-term_potentiation</a:t>
            </a:r>
          </a:p>
        </p:txBody>
      </p:sp>
    </p:spTree>
    <p:extLst>
      <p:ext uri="{BB962C8B-B14F-4D97-AF65-F5344CB8AC3E}">
        <p14:creationId xmlns:p14="http://schemas.microsoft.com/office/powerpoint/2010/main" val="34196765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47" name="Picture 27" descr="NLM-Fig-08-02-1R"/>
          <p:cNvPicPr>
            <a:picLocks noChangeAspect="1" noChangeArrowheads="1"/>
          </p:cNvPicPr>
          <p:nvPr/>
        </p:nvPicPr>
        <p:blipFill>
          <a:blip r:embed="rId3" cstate="print"/>
          <a:srcRect t="11977" b="10837"/>
          <a:stretch>
            <a:fillRect/>
          </a:stretch>
        </p:blipFill>
        <p:spPr bwMode="auto">
          <a:xfrm>
            <a:off x="1752600" y="914400"/>
            <a:ext cx="5686425" cy="3298825"/>
          </a:xfrm>
          <a:prstGeom prst="rect">
            <a:avLst/>
          </a:prstGeom>
          <a:noFill/>
        </p:spPr>
      </p:pic>
      <p:pic>
        <p:nvPicPr>
          <p:cNvPr id="5148" name="Picture 28" descr="NLM-Fig-08-02-2R"/>
          <p:cNvPicPr>
            <a:picLocks noChangeAspect="1" noChangeArrowheads="1"/>
          </p:cNvPicPr>
          <p:nvPr/>
        </p:nvPicPr>
        <p:blipFill>
          <a:blip r:embed="rId4" cstate="print"/>
          <a:srcRect t="19107" b="23811"/>
          <a:stretch>
            <a:fillRect/>
          </a:stretch>
        </p:blipFill>
        <p:spPr bwMode="auto">
          <a:xfrm>
            <a:off x="1752600" y="4343400"/>
            <a:ext cx="5686425" cy="2439988"/>
          </a:xfrm>
          <a:prstGeom prst="rect">
            <a:avLst/>
          </a:prstGeom>
          <a:noFill/>
        </p:spPr>
      </p:pic>
      <p:sp>
        <p:nvSpPr>
          <p:cNvPr id="5" name="Title 4"/>
          <p:cNvSpPr>
            <a:spLocks noGrp="1"/>
          </p:cNvSpPr>
          <p:nvPr>
            <p:ph type="title"/>
          </p:nvPr>
        </p:nvSpPr>
        <p:spPr>
          <a:xfrm>
            <a:off x="457200" y="76200"/>
            <a:ext cx="8229600" cy="1143000"/>
          </a:xfrm>
        </p:spPr>
        <p:txBody>
          <a:bodyPr/>
          <a:lstStyle/>
          <a:p>
            <a:r>
              <a:rPr lang="en-US" dirty="0"/>
              <a:t>Morris water maze experiment</a:t>
            </a:r>
            <a:endParaRPr lang="en-GB" dirty="0"/>
          </a:p>
        </p:txBody>
      </p:sp>
    </p:spTree>
    <p:extLst>
      <p:ext uri="{BB962C8B-B14F-4D97-AF65-F5344CB8AC3E}">
        <p14:creationId xmlns:p14="http://schemas.microsoft.com/office/powerpoint/2010/main" val="34561425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6" name="Picture 8" descr="NLM-Fig-08-02-3R"/>
          <p:cNvPicPr>
            <a:picLocks noChangeAspect="1" noChangeArrowheads="1"/>
          </p:cNvPicPr>
          <p:nvPr/>
        </p:nvPicPr>
        <p:blipFill>
          <a:blip r:embed="rId3" cstate="print"/>
          <a:srcRect/>
          <a:stretch>
            <a:fillRect/>
          </a:stretch>
        </p:blipFill>
        <p:spPr bwMode="auto">
          <a:xfrm>
            <a:off x="1066800" y="1295400"/>
            <a:ext cx="6934200" cy="5211763"/>
          </a:xfrm>
          <a:prstGeom prst="rect">
            <a:avLst/>
          </a:prstGeom>
          <a:noFill/>
        </p:spPr>
      </p:pic>
      <p:sp>
        <p:nvSpPr>
          <p:cNvPr id="4" name="Title 3"/>
          <p:cNvSpPr>
            <a:spLocks noGrp="1"/>
          </p:cNvSpPr>
          <p:nvPr>
            <p:ph type="title"/>
          </p:nvPr>
        </p:nvSpPr>
        <p:spPr>
          <a:xfrm>
            <a:off x="457200" y="152400"/>
            <a:ext cx="8229600" cy="1143000"/>
          </a:xfrm>
        </p:spPr>
        <p:txBody>
          <a:bodyPr>
            <a:normAutofit fontScale="90000"/>
          </a:bodyPr>
          <a:lstStyle/>
          <a:p>
            <a:r>
              <a:rPr lang="en-US" dirty="0"/>
              <a:t>NMDA receptors potentiate place learning</a:t>
            </a:r>
            <a:endParaRPr lang="en-GB" dirty="0"/>
          </a:p>
        </p:txBody>
      </p:sp>
      <p:sp>
        <p:nvSpPr>
          <p:cNvPr id="5" name="TextBox 4"/>
          <p:cNvSpPr txBox="1"/>
          <p:nvPr/>
        </p:nvSpPr>
        <p:spPr>
          <a:xfrm>
            <a:off x="381000" y="6504801"/>
            <a:ext cx="5181600" cy="276999"/>
          </a:xfrm>
          <a:prstGeom prst="rect">
            <a:avLst/>
          </a:prstGeom>
          <a:noFill/>
        </p:spPr>
        <p:txBody>
          <a:bodyPr wrap="square" rtlCol="0">
            <a:spAutoFit/>
          </a:bodyPr>
          <a:lstStyle/>
          <a:p>
            <a:r>
              <a:rPr lang="en-US" sz="1200" dirty="0"/>
              <a:t>Many of the following slides taken from this book’s corresponding slide deck</a:t>
            </a:r>
            <a:endParaRPr lang="en-GB" sz="1200" dirty="0"/>
          </a:p>
        </p:txBody>
      </p:sp>
    </p:spTree>
    <p:extLst>
      <p:ext uri="{BB962C8B-B14F-4D97-AF65-F5344CB8AC3E}">
        <p14:creationId xmlns:p14="http://schemas.microsoft.com/office/powerpoint/2010/main" val="1248763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glutamate receptors work?</a:t>
            </a:r>
            <a:endParaRPr lang="en-GB" dirty="0"/>
          </a:p>
        </p:txBody>
      </p:sp>
      <p:sp>
        <p:nvSpPr>
          <p:cNvPr id="5" name="Content Placeholder 4"/>
          <p:cNvSpPr>
            <a:spLocks noGrp="1"/>
          </p:cNvSpPr>
          <p:nvPr>
            <p:ph sz="half" idx="2"/>
          </p:nvPr>
        </p:nvSpPr>
        <p:spPr/>
        <p:txBody>
          <a:bodyPr>
            <a:normAutofit lnSpcReduction="10000"/>
          </a:bodyPr>
          <a:lstStyle/>
          <a:p>
            <a:r>
              <a:rPr lang="en-US" dirty="0"/>
              <a:t>Neurotransmitter is the </a:t>
            </a:r>
            <a:r>
              <a:rPr lang="en-US" i="1" dirty="0"/>
              <a:t>agonist </a:t>
            </a:r>
            <a:r>
              <a:rPr lang="en-US" dirty="0"/>
              <a:t>for a receptor</a:t>
            </a:r>
          </a:p>
          <a:p>
            <a:r>
              <a:rPr lang="en-US" dirty="0"/>
              <a:t>Activated receptor allows cation flow</a:t>
            </a:r>
          </a:p>
          <a:p>
            <a:pPr lvl="1"/>
            <a:r>
              <a:rPr lang="en-US" dirty="0"/>
              <a:t>NMDA gates calcium channels</a:t>
            </a:r>
          </a:p>
          <a:p>
            <a:r>
              <a:rPr lang="en-US" dirty="0"/>
              <a:t>If enough receptors are activated, enough cations flow to cause an action potential (firing event)</a:t>
            </a:r>
            <a:endParaRPr lang="en-GB" dirty="0"/>
          </a:p>
        </p:txBody>
      </p:sp>
      <p:pic>
        <p:nvPicPr>
          <p:cNvPr id="57346" name="Picture 2" descr="https://upload.wikimedia.org/wikipedia/commons/thumb/0/00/Activated_NMDAR.svg/220px-Activated_NMDAR.svg.png">
            <a:hlinkClick r:id="rId2"/>
          </p:cNvPr>
          <p:cNvPicPr>
            <a:picLocks noChangeAspect="1" noChangeArrowheads="1"/>
          </p:cNvPicPr>
          <p:nvPr/>
        </p:nvPicPr>
        <p:blipFill>
          <a:blip r:embed="rId3" cstate="print"/>
          <a:srcRect/>
          <a:stretch>
            <a:fillRect/>
          </a:stretch>
        </p:blipFill>
        <p:spPr bwMode="auto">
          <a:xfrm>
            <a:off x="484392" y="1723505"/>
            <a:ext cx="4163808" cy="4296295"/>
          </a:xfrm>
          <a:prstGeom prst="rect">
            <a:avLst/>
          </a:prstGeom>
          <a:noFill/>
        </p:spPr>
      </p:pic>
      <p:sp>
        <p:nvSpPr>
          <p:cNvPr id="6" name="TextBox 5"/>
          <p:cNvSpPr txBox="1"/>
          <p:nvPr/>
        </p:nvSpPr>
        <p:spPr>
          <a:xfrm>
            <a:off x="457200" y="6248400"/>
            <a:ext cx="7239000" cy="381000"/>
          </a:xfrm>
          <a:prstGeom prst="rect">
            <a:avLst/>
          </a:prstGeom>
          <a:noFill/>
        </p:spPr>
        <p:txBody>
          <a:bodyPr wrap="square" rtlCol="0">
            <a:spAutoFit/>
          </a:bodyPr>
          <a:lstStyle/>
          <a:p>
            <a:r>
              <a:rPr lang="en-GB" dirty="0"/>
              <a:t>https://en.wikipedia.org/wiki/NMDA_receptor</a:t>
            </a:r>
          </a:p>
        </p:txBody>
      </p:sp>
    </p:spTree>
    <p:extLst>
      <p:ext uri="{BB962C8B-B14F-4D97-AF65-F5344CB8AC3E}">
        <p14:creationId xmlns:p14="http://schemas.microsoft.com/office/powerpoint/2010/main" val="29154860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98" name="Text Box 38"/>
          <p:cNvSpPr txBox="1">
            <a:spLocks noChangeArrowheads="1"/>
          </p:cNvSpPr>
          <p:nvPr/>
        </p:nvSpPr>
        <p:spPr bwMode="auto">
          <a:xfrm>
            <a:off x="1295400" y="5029200"/>
            <a:ext cx="6629400" cy="923330"/>
          </a:xfrm>
          <a:prstGeom prst="rect">
            <a:avLst/>
          </a:prstGeom>
          <a:noFill/>
          <a:ln w="9525">
            <a:noFill/>
            <a:miter lim="800000"/>
            <a:headEnd/>
            <a:tailEnd/>
          </a:ln>
        </p:spPr>
        <p:txBody>
          <a:bodyPr>
            <a:spAutoFit/>
          </a:bodyPr>
          <a:lstStyle/>
          <a:p>
            <a:pPr>
              <a:spcBef>
                <a:spcPct val="50000"/>
              </a:spcBef>
            </a:pPr>
            <a:r>
              <a:rPr lang="en-US" dirty="0"/>
              <a:t>NMDA receptors are composed of NR1 and NR2 subunits. All functional receptors contain NR1 subunits. NR2 subunits come in two categories, NR2A and NR2B.</a:t>
            </a:r>
          </a:p>
        </p:txBody>
      </p:sp>
      <p:pic>
        <p:nvPicPr>
          <p:cNvPr id="15406" name="Picture 46" descr="NLM-Fig-08-03-0"/>
          <p:cNvPicPr>
            <a:picLocks noChangeAspect="1" noChangeArrowheads="1"/>
          </p:cNvPicPr>
          <p:nvPr/>
        </p:nvPicPr>
        <p:blipFill>
          <a:blip r:embed="rId3" cstate="print"/>
          <a:srcRect b="6039"/>
          <a:stretch>
            <a:fillRect/>
          </a:stretch>
        </p:blipFill>
        <p:spPr bwMode="auto">
          <a:xfrm>
            <a:off x="2209800" y="1106488"/>
            <a:ext cx="4800600" cy="3389312"/>
          </a:xfrm>
          <a:prstGeom prst="rect">
            <a:avLst/>
          </a:prstGeom>
          <a:noFill/>
        </p:spPr>
      </p:pic>
      <p:sp>
        <p:nvSpPr>
          <p:cNvPr id="5" name="Title 4"/>
          <p:cNvSpPr>
            <a:spLocks noGrp="1"/>
          </p:cNvSpPr>
          <p:nvPr>
            <p:ph type="title"/>
          </p:nvPr>
        </p:nvSpPr>
        <p:spPr>
          <a:xfrm>
            <a:off x="457200" y="152400"/>
            <a:ext cx="8229600" cy="1143000"/>
          </a:xfrm>
        </p:spPr>
        <p:txBody>
          <a:bodyPr/>
          <a:lstStyle/>
          <a:p>
            <a:r>
              <a:rPr lang="en-US" dirty="0"/>
              <a:t>NMDA experiments</a:t>
            </a:r>
            <a:endParaRPr lang="en-GB" dirty="0"/>
          </a:p>
        </p:txBody>
      </p:sp>
    </p:spTree>
    <p:extLst>
      <p:ext uri="{BB962C8B-B14F-4D97-AF65-F5344CB8AC3E}">
        <p14:creationId xmlns:p14="http://schemas.microsoft.com/office/powerpoint/2010/main" val="13836016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014" name="Picture 30" descr="NLM-Fig-08-04-1R"/>
          <p:cNvPicPr>
            <a:picLocks noChangeAspect="1" noChangeArrowheads="1"/>
          </p:cNvPicPr>
          <p:nvPr/>
        </p:nvPicPr>
        <p:blipFill>
          <a:blip r:embed="rId3" cstate="print"/>
          <a:srcRect t="8415"/>
          <a:stretch>
            <a:fillRect/>
          </a:stretch>
        </p:blipFill>
        <p:spPr bwMode="auto">
          <a:xfrm>
            <a:off x="2209800" y="1981200"/>
            <a:ext cx="6629400" cy="4562475"/>
          </a:xfrm>
          <a:prstGeom prst="rect">
            <a:avLst/>
          </a:prstGeom>
          <a:noFill/>
        </p:spPr>
      </p:pic>
      <p:pic>
        <p:nvPicPr>
          <p:cNvPr id="42015" name="Picture 31" descr="NLM-Ch08-p151-Tonegawa"/>
          <p:cNvPicPr>
            <a:picLocks noChangeAspect="1" noChangeArrowheads="1"/>
          </p:cNvPicPr>
          <p:nvPr/>
        </p:nvPicPr>
        <p:blipFill>
          <a:blip r:embed="rId4" cstate="print"/>
          <a:srcRect l="34821" t="19109" r="34822" b="21486"/>
          <a:stretch>
            <a:fillRect/>
          </a:stretch>
        </p:blipFill>
        <p:spPr bwMode="auto">
          <a:xfrm>
            <a:off x="152400" y="1371600"/>
            <a:ext cx="1606550" cy="2362200"/>
          </a:xfrm>
          <a:prstGeom prst="rect">
            <a:avLst/>
          </a:prstGeom>
          <a:noFill/>
        </p:spPr>
      </p:pic>
      <p:sp>
        <p:nvSpPr>
          <p:cNvPr id="5" name="Title 4"/>
          <p:cNvSpPr>
            <a:spLocks noGrp="1"/>
          </p:cNvSpPr>
          <p:nvPr>
            <p:ph type="title"/>
          </p:nvPr>
        </p:nvSpPr>
        <p:spPr/>
        <p:txBody>
          <a:bodyPr/>
          <a:lstStyle/>
          <a:p>
            <a:r>
              <a:rPr lang="en-US" dirty="0"/>
              <a:t>Removing a subunit</a:t>
            </a:r>
            <a:endParaRPr lang="en-GB" dirty="0"/>
          </a:p>
        </p:txBody>
      </p:sp>
    </p:spTree>
    <p:extLst>
      <p:ext uri="{BB962C8B-B14F-4D97-AF65-F5344CB8AC3E}">
        <p14:creationId xmlns:p14="http://schemas.microsoft.com/office/powerpoint/2010/main" val="548185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4"/>
          <p:cNvSpPr>
            <a:spLocks noGrp="1" noChangeArrowheads="1"/>
          </p:cNvSpPr>
          <p:nvPr>
            <p:ph type="title"/>
          </p:nvPr>
        </p:nvSpPr>
        <p:spPr/>
        <p:txBody>
          <a:bodyPr/>
          <a:lstStyle/>
          <a:p>
            <a:r>
              <a:rPr lang="en-US" dirty="0"/>
              <a:t>Other observations</a:t>
            </a:r>
          </a:p>
        </p:txBody>
      </p:sp>
      <p:sp>
        <p:nvSpPr>
          <p:cNvPr id="5126" name="Rectangle 6"/>
          <p:cNvSpPr>
            <a:spLocks noGrp="1" noChangeArrowheads="1"/>
          </p:cNvSpPr>
          <p:nvPr>
            <p:ph type="body" sz="half" idx="2"/>
          </p:nvPr>
        </p:nvSpPr>
        <p:spPr>
          <a:xfrm>
            <a:off x="5410200" y="1600200"/>
            <a:ext cx="3276600" cy="4525963"/>
          </a:xfrm>
        </p:spPr>
        <p:txBody>
          <a:bodyPr/>
          <a:lstStyle/>
          <a:p>
            <a:r>
              <a:rPr lang="en-US"/>
              <a:t>There should be more rehearsal for early items</a:t>
            </a:r>
          </a:p>
          <a:p>
            <a:endParaRPr lang="en-US"/>
          </a:p>
          <a:p>
            <a:r>
              <a:rPr lang="en-US"/>
              <a:t>Have subjects rehearse overtly</a:t>
            </a:r>
          </a:p>
        </p:txBody>
      </p:sp>
      <p:pic>
        <p:nvPicPr>
          <p:cNvPr id="5127" name="Picture 7"/>
          <p:cNvPicPr>
            <a:picLocks noChangeAspect="1" noChangeArrowheads="1"/>
          </p:cNvPicPr>
          <p:nvPr/>
        </p:nvPicPr>
        <p:blipFill>
          <a:blip r:embed="rId2" cstate="print">
            <a:lum contrast="6000"/>
          </a:blip>
          <a:srcRect/>
          <a:stretch>
            <a:fillRect/>
          </a:stretch>
        </p:blipFill>
        <p:spPr bwMode="auto">
          <a:xfrm>
            <a:off x="0" y="1447800"/>
            <a:ext cx="5391150" cy="4762500"/>
          </a:xfrm>
          <a:prstGeom prst="rect">
            <a:avLst/>
          </a:prstGeom>
          <a:noFill/>
          <a:ln w="9525">
            <a:noFill/>
            <a:miter lim="800000"/>
            <a:headEnd/>
            <a:tailEnd/>
          </a:ln>
          <a:effectLst/>
        </p:spPr>
      </p:pic>
      <p:sp>
        <p:nvSpPr>
          <p:cNvPr id="5128" name="Text Box 8"/>
          <p:cNvSpPr txBox="1">
            <a:spLocks noChangeArrowheads="1"/>
          </p:cNvSpPr>
          <p:nvPr/>
        </p:nvSpPr>
        <p:spPr bwMode="auto">
          <a:xfrm>
            <a:off x="2667000" y="6324600"/>
            <a:ext cx="2000250" cy="274638"/>
          </a:xfrm>
          <a:prstGeom prst="rect">
            <a:avLst/>
          </a:prstGeom>
          <a:noFill/>
          <a:ln w="9525">
            <a:noFill/>
            <a:miter lim="800000"/>
            <a:headEnd/>
            <a:tailEnd/>
          </a:ln>
          <a:effectLst/>
        </p:spPr>
        <p:txBody>
          <a:bodyPr wrap="none">
            <a:spAutoFit/>
          </a:bodyPr>
          <a:lstStyle/>
          <a:p>
            <a:r>
              <a:rPr lang="en-US" sz="1200"/>
              <a:t>(Rundus &amp; Atkinson, 1970)</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6" name="Picture 4" descr="NLM-Fig-08-04-2R"/>
          <p:cNvPicPr>
            <a:picLocks noChangeAspect="1" noChangeArrowheads="1"/>
          </p:cNvPicPr>
          <p:nvPr/>
        </p:nvPicPr>
        <p:blipFill>
          <a:blip r:embed="rId3" cstate="print"/>
          <a:srcRect t="9703"/>
          <a:stretch>
            <a:fillRect/>
          </a:stretch>
        </p:blipFill>
        <p:spPr bwMode="auto">
          <a:xfrm>
            <a:off x="304800" y="1066800"/>
            <a:ext cx="8534400" cy="5791200"/>
          </a:xfrm>
          <a:prstGeom prst="rect">
            <a:avLst/>
          </a:prstGeom>
          <a:noFill/>
        </p:spPr>
      </p:pic>
      <p:sp>
        <p:nvSpPr>
          <p:cNvPr id="4" name="Title 3"/>
          <p:cNvSpPr>
            <a:spLocks noGrp="1"/>
          </p:cNvSpPr>
          <p:nvPr>
            <p:ph type="title"/>
          </p:nvPr>
        </p:nvSpPr>
        <p:spPr/>
        <p:txBody>
          <a:bodyPr/>
          <a:lstStyle/>
          <a:p>
            <a:r>
              <a:rPr lang="en-US" dirty="0"/>
              <a:t>Removing a subunit</a:t>
            </a:r>
            <a:endParaRPr lang="en-GB" dirty="0"/>
          </a:p>
        </p:txBody>
      </p:sp>
    </p:spTree>
    <p:extLst>
      <p:ext uri="{BB962C8B-B14F-4D97-AF65-F5344CB8AC3E}">
        <p14:creationId xmlns:p14="http://schemas.microsoft.com/office/powerpoint/2010/main" val="179286411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4" name="Picture 4" descr="NLM-Fig-08-04-3R"/>
          <p:cNvPicPr>
            <a:picLocks noChangeAspect="1" noChangeArrowheads="1"/>
          </p:cNvPicPr>
          <p:nvPr/>
        </p:nvPicPr>
        <p:blipFill>
          <a:blip r:embed="rId3" cstate="print"/>
          <a:srcRect t="9703"/>
          <a:stretch>
            <a:fillRect/>
          </a:stretch>
        </p:blipFill>
        <p:spPr bwMode="auto">
          <a:xfrm>
            <a:off x="304800" y="1066800"/>
            <a:ext cx="8534400" cy="5791200"/>
          </a:xfrm>
          <a:prstGeom prst="rect">
            <a:avLst/>
          </a:prstGeom>
          <a:noFill/>
        </p:spPr>
      </p:pic>
      <p:sp>
        <p:nvSpPr>
          <p:cNvPr id="4" name="Title 3"/>
          <p:cNvSpPr>
            <a:spLocks noGrp="1"/>
          </p:cNvSpPr>
          <p:nvPr>
            <p:ph type="title"/>
          </p:nvPr>
        </p:nvSpPr>
        <p:spPr/>
        <p:txBody>
          <a:bodyPr/>
          <a:lstStyle/>
          <a:p>
            <a:r>
              <a:rPr lang="en-US" dirty="0"/>
              <a:t>Removing a subunit</a:t>
            </a:r>
            <a:endParaRPr lang="en-GB" dirty="0"/>
          </a:p>
        </p:txBody>
      </p:sp>
    </p:spTree>
    <p:extLst>
      <p:ext uri="{BB962C8B-B14F-4D97-AF65-F5344CB8AC3E}">
        <p14:creationId xmlns:p14="http://schemas.microsoft.com/office/powerpoint/2010/main" val="21269625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84" name="Text Box 376"/>
          <p:cNvSpPr txBox="1">
            <a:spLocks noChangeArrowheads="1"/>
          </p:cNvSpPr>
          <p:nvPr/>
        </p:nvSpPr>
        <p:spPr bwMode="auto">
          <a:xfrm>
            <a:off x="685800" y="4708525"/>
            <a:ext cx="8001000" cy="1631216"/>
          </a:xfrm>
          <a:prstGeom prst="rect">
            <a:avLst/>
          </a:prstGeom>
          <a:noFill/>
          <a:ln w="9525">
            <a:noFill/>
            <a:miter lim="800000"/>
            <a:headEnd/>
            <a:tailEnd/>
          </a:ln>
        </p:spPr>
        <p:txBody>
          <a:bodyPr>
            <a:spAutoFit/>
          </a:bodyPr>
          <a:lstStyle/>
          <a:p>
            <a:r>
              <a:rPr lang="en-US" sz="2000" dirty="0"/>
              <a:t>This figure illustrates the shift in the ratio of NR1–NR2A and NR1–NR2B NMDA receptors that takes place as the brain develops. </a:t>
            </a:r>
            <a:r>
              <a:rPr lang="en-US" sz="2000" i="1" dirty="0"/>
              <a:t>Top</a:t>
            </a:r>
            <a:r>
              <a:rPr lang="en-US" sz="2000" dirty="0"/>
              <a:t>: During the early postnatal period there are relatively more NR1–NR2B receptor complexes. </a:t>
            </a:r>
            <a:r>
              <a:rPr lang="en-US" sz="2000" i="1" dirty="0"/>
              <a:t>Bottom:</a:t>
            </a:r>
            <a:r>
              <a:rPr lang="en-US" sz="2000" dirty="0"/>
              <a:t> With maturation there is a shift in the balance so that there are now more NR1–NR2A receptor complexes.</a:t>
            </a:r>
          </a:p>
        </p:txBody>
      </p:sp>
      <p:pic>
        <p:nvPicPr>
          <p:cNvPr id="43385" name="Picture 377" descr="NLM-Fig-08-05-0"/>
          <p:cNvPicPr>
            <a:picLocks noChangeAspect="1" noChangeArrowheads="1"/>
          </p:cNvPicPr>
          <p:nvPr/>
        </p:nvPicPr>
        <p:blipFill>
          <a:blip r:embed="rId3" cstate="print"/>
          <a:srcRect t="17921" b="22673"/>
          <a:stretch>
            <a:fillRect/>
          </a:stretch>
        </p:blipFill>
        <p:spPr bwMode="auto">
          <a:xfrm>
            <a:off x="990600" y="1374775"/>
            <a:ext cx="7162800" cy="3197225"/>
          </a:xfrm>
          <a:prstGeom prst="rect">
            <a:avLst/>
          </a:prstGeom>
          <a:noFill/>
        </p:spPr>
      </p:pic>
      <p:sp>
        <p:nvSpPr>
          <p:cNvPr id="5" name="Title 4"/>
          <p:cNvSpPr>
            <a:spLocks noGrp="1"/>
          </p:cNvSpPr>
          <p:nvPr>
            <p:ph type="title"/>
          </p:nvPr>
        </p:nvSpPr>
        <p:spPr/>
        <p:txBody>
          <a:bodyPr>
            <a:normAutofit fontScale="90000"/>
          </a:bodyPr>
          <a:lstStyle/>
          <a:p>
            <a:r>
              <a:rPr lang="en-US" dirty="0"/>
              <a:t>Maturation affects NMDA composition</a:t>
            </a:r>
            <a:endParaRPr lang="en-GB" dirty="0"/>
          </a:p>
        </p:txBody>
      </p:sp>
    </p:spTree>
    <p:extLst>
      <p:ext uri="{BB962C8B-B14F-4D97-AF65-F5344CB8AC3E}">
        <p14:creationId xmlns:p14="http://schemas.microsoft.com/office/powerpoint/2010/main" val="29421628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416" name="Picture 384" descr="NLM-Fig-08-06-0"/>
          <p:cNvPicPr>
            <a:picLocks noChangeAspect="1" noChangeArrowheads="1"/>
          </p:cNvPicPr>
          <p:nvPr/>
        </p:nvPicPr>
        <p:blipFill>
          <a:blip r:embed="rId3" cstate="print"/>
          <a:srcRect/>
          <a:stretch>
            <a:fillRect/>
          </a:stretch>
        </p:blipFill>
        <p:spPr bwMode="auto">
          <a:xfrm>
            <a:off x="76200" y="990600"/>
            <a:ext cx="7848600" cy="5897562"/>
          </a:xfrm>
          <a:prstGeom prst="rect">
            <a:avLst/>
          </a:prstGeom>
          <a:noFill/>
        </p:spPr>
      </p:pic>
      <p:pic>
        <p:nvPicPr>
          <p:cNvPr id="44417" name="Picture 385" descr="NLM-Ch08-p154-Tsien"/>
          <p:cNvPicPr>
            <a:picLocks noChangeAspect="1" noChangeArrowheads="1"/>
          </p:cNvPicPr>
          <p:nvPr/>
        </p:nvPicPr>
        <p:blipFill>
          <a:blip r:embed="rId4" cstate="print"/>
          <a:srcRect l="33929" t="19109" r="33928" b="21486"/>
          <a:stretch>
            <a:fillRect/>
          </a:stretch>
        </p:blipFill>
        <p:spPr bwMode="auto">
          <a:xfrm>
            <a:off x="7086600" y="990600"/>
            <a:ext cx="1592263" cy="2209800"/>
          </a:xfrm>
          <a:prstGeom prst="rect">
            <a:avLst/>
          </a:prstGeom>
          <a:noFill/>
        </p:spPr>
      </p:pic>
      <p:sp>
        <p:nvSpPr>
          <p:cNvPr id="5" name="Title 4"/>
          <p:cNvSpPr>
            <a:spLocks noGrp="1"/>
          </p:cNvSpPr>
          <p:nvPr>
            <p:ph type="title"/>
          </p:nvPr>
        </p:nvSpPr>
        <p:spPr>
          <a:xfrm>
            <a:off x="457200" y="76200"/>
            <a:ext cx="8229600" cy="1143000"/>
          </a:xfrm>
        </p:spPr>
        <p:txBody>
          <a:bodyPr/>
          <a:lstStyle/>
          <a:p>
            <a:r>
              <a:rPr lang="en-US" dirty="0"/>
              <a:t>Genetic amplification</a:t>
            </a:r>
            <a:endParaRPr lang="en-GB" dirty="0"/>
          </a:p>
        </p:txBody>
      </p:sp>
    </p:spTree>
    <p:extLst>
      <p:ext uri="{BB962C8B-B14F-4D97-AF65-F5344CB8AC3E}">
        <p14:creationId xmlns:p14="http://schemas.microsoft.com/office/powerpoint/2010/main" val="34640739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Text Box 4"/>
          <p:cNvSpPr txBox="1">
            <a:spLocks noChangeArrowheads="1"/>
          </p:cNvSpPr>
          <p:nvPr/>
        </p:nvSpPr>
        <p:spPr bwMode="auto">
          <a:xfrm>
            <a:off x="6477000" y="990600"/>
            <a:ext cx="1447800" cy="457200"/>
          </a:xfrm>
          <a:prstGeom prst="rect">
            <a:avLst/>
          </a:prstGeom>
          <a:noFill/>
          <a:ln w="9525">
            <a:noFill/>
            <a:miter lim="800000"/>
            <a:headEnd/>
            <a:tailEnd/>
          </a:ln>
        </p:spPr>
        <p:txBody>
          <a:bodyPr>
            <a:spAutoFit/>
          </a:bodyPr>
          <a:lstStyle/>
          <a:p>
            <a:pPr>
              <a:spcBef>
                <a:spcPct val="50000"/>
              </a:spcBef>
            </a:pPr>
            <a:r>
              <a:rPr lang="en-US" b="1"/>
              <a:t>Results</a:t>
            </a:r>
          </a:p>
        </p:txBody>
      </p:sp>
      <p:grpSp>
        <p:nvGrpSpPr>
          <p:cNvPr id="2" name="Group 10"/>
          <p:cNvGrpSpPr>
            <a:grpSpLocks/>
          </p:cNvGrpSpPr>
          <p:nvPr/>
        </p:nvGrpSpPr>
        <p:grpSpPr bwMode="auto">
          <a:xfrm>
            <a:off x="228600" y="990600"/>
            <a:ext cx="2057400" cy="1600200"/>
            <a:chOff x="144" y="970"/>
            <a:chExt cx="1296" cy="1008"/>
          </a:xfrm>
        </p:grpSpPr>
        <p:sp>
          <p:nvSpPr>
            <p:cNvPr id="68611" name="Text Box 3"/>
            <p:cNvSpPr txBox="1">
              <a:spLocks noChangeArrowheads="1"/>
            </p:cNvSpPr>
            <p:nvPr/>
          </p:nvSpPr>
          <p:spPr bwMode="auto">
            <a:xfrm>
              <a:off x="144" y="1344"/>
              <a:ext cx="1296" cy="634"/>
            </a:xfrm>
            <a:prstGeom prst="rect">
              <a:avLst/>
            </a:prstGeom>
            <a:noFill/>
            <a:ln w="9525">
              <a:noFill/>
              <a:miter lim="800000"/>
              <a:headEnd/>
              <a:tailEnd/>
            </a:ln>
          </p:spPr>
          <p:txBody>
            <a:bodyPr>
              <a:spAutoFit/>
            </a:bodyPr>
            <a:lstStyle/>
            <a:p>
              <a:pPr>
                <a:spcBef>
                  <a:spcPct val="50000"/>
                </a:spcBef>
              </a:pPr>
              <a:r>
                <a:rPr lang="en-US" sz="2000"/>
                <a:t>Rats first trained on the task in Room 1. </a:t>
              </a:r>
              <a:endParaRPr lang="en-US"/>
            </a:p>
          </p:txBody>
        </p:sp>
        <p:sp>
          <p:nvSpPr>
            <p:cNvPr id="68613" name="Text Box 5"/>
            <p:cNvSpPr txBox="1">
              <a:spLocks noChangeArrowheads="1"/>
            </p:cNvSpPr>
            <p:nvPr/>
          </p:nvSpPr>
          <p:spPr bwMode="auto">
            <a:xfrm>
              <a:off x="336" y="970"/>
              <a:ext cx="1008" cy="288"/>
            </a:xfrm>
            <a:prstGeom prst="rect">
              <a:avLst/>
            </a:prstGeom>
            <a:noFill/>
            <a:ln w="9525">
              <a:noFill/>
              <a:miter lim="800000"/>
              <a:headEnd/>
              <a:tailEnd/>
            </a:ln>
          </p:spPr>
          <p:txBody>
            <a:bodyPr>
              <a:spAutoFit/>
            </a:bodyPr>
            <a:lstStyle/>
            <a:p>
              <a:pPr>
                <a:spcBef>
                  <a:spcPct val="50000"/>
                </a:spcBef>
              </a:pPr>
              <a:r>
                <a:rPr lang="en-US" b="1"/>
                <a:t>Phase 1</a:t>
              </a:r>
            </a:p>
          </p:txBody>
        </p:sp>
      </p:grpSp>
      <p:sp>
        <p:nvSpPr>
          <p:cNvPr id="68614" name="Text Box 6"/>
          <p:cNvSpPr txBox="1">
            <a:spLocks noChangeArrowheads="1"/>
          </p:cNvSpPr>
          <p:nvPr/>
        </p:nvSpPr>
        <p:spPr bwMode="auto">
          <a:xfrm>
            <a:off x="3276600" y="990600"/>
            <a:ext cx="1600200" cy="457200"/>
          </a:xfrm>
          <a:prstGeom prst="rect">
            <a:avLst/>
          </a:prstGeom>
          <a:noFill/>
          <a:ln w="9525">
            <a:noFill/>
            <a:miter lim="800000"/>
            <a:headEnd/>
            <a:tailEnd/>
          </a:ln>
        </p:spPr>
        <p:txBody>
          <a:bodyPr>
            <a:spAutoFit/>
          </a:bodyPr>
          <a:lstStyle/>
          <a:p>
            <a:pPr>
              <a:spcBef>
                <a:spcPct val="50000"/>
              </a:spcBef>
            </a:pPr>
            <a:r>
              <a:rPr lang="en-US" b="1"/>
              <a:t>Phase 2</a:t>
            </a:r>
          </a:p>
        </p:txBody>
      </p:sp>
      <p:sp>
        <p:nvSpPr>
          <p:cNvPr id="68617" name="Text Box 9"/>
          <p:cNvSpPr txBox="1">
            <a:spLocks noChangeArrowheads="1"/>
          </p:cNvSpPr>
          <p:nvPr/>
        </p:nvSpPr>
        <p:spPr bwMode="auto">
          <a:xfrm>
            <a:off x="3048000" y="1524000"/>
            <a:ext cx="2209800" cy="1311275"/>
          </a:xfrm>
          <a:prstGeom prst="rect">
            <a:avLst/>
          </a:prstGeom>
          <a:noFill/>
          <a:ln w="9525">
            <a:noFill/>
            <a:miter lim="800000"/>
            <a:headEnd/>
            <a:tailEnd/>
          </a:ln>
        </p:spPr>
        <p:txBody>
          <a:bodyPr>
            <a:spAutoFit/>
          </a:bodyPr>
          <a:lstStyle/>
          <a:p>
            <a:pPr>
              <a:spcBef>
                <a:spcPct val="50000"/>
              </a:spcBef>
            </a:pPr>
            <a:r>
              <a:rPr lang="en-US" sz="2000"/>
              <a:t>Rats trained on the task in Room 2 were injected with APV.</a:t>
            </a:r>
            <a:endParaRPr lang="en-US"/>
          </a:p>
        </p:txBody>
      </p:sp>
      <p:sp>
        <p:nvSpPr>
          <p:cNvPr id="68619" name="Text Box 11"/>
          <p:cNvSpPr txBox="1">
            <a:spLocks noChangeArrowheads="1"/>
          </p:cNvSpPr>
          <p:nvPr/>
        </p:nvSpPr>
        <p:spPr bwMode="auto">
          <a:xfrm>
            <a:off x="5867400" y="1524000"/>
            <a:ext cx="3200400" cy="2530475"/>
          </a:xfrm>
          <a:prstGeom prst="rect">
            <a:avLst/>
          </a:prstGeom>
          <a:noFill/>
          <a:ln w="9525">
            <a:noFill/>
            <a:miter lim="800000"/>
            <a:headEnd/>
            <a:tailEnd/>
          </a:ln>
        </p:spPr>
        <p:txBody>
          <a:bodyPr>
            <a:spAutoFit/>
          </a:bodyPr>
          <a:lstStyle/>
          <a:p>
            <a:pPr>
              <a:spcBef>
                <a:spcPct val="50000"/>
              </a:spcBef>
            </a:pPr>
            <a:r>
              <a:rPr lang="en-US" sz="2000"/>
              <a:t>LTP in DG was blocked but APV had no effect on place learning. Thus pretraining in a different room abolished the behavioral effects of antagonizing NMDA receptors.</a:t>
            </a:r>
          </a:p>
        </p:txBody>
      </p:sp>
      <p:pic>
        <p:nvPicPr>
          <p:cNvPr id="68623" name="Picture 15" descr="NLM-Fig-08-02-1R"/>
          <p:cNvPicPr>
            <a:picLocks noChangeAspect="1" noChangeArrowheads="1"/>
          </p:cNvPicPr>
          <p:nvPr/>
        </p:nvPicPr>
        <p:blipFill>
          <a:blip r:embed="rId3" cstate="print"/>
          <a:srcRect l="52678" t="10793" b="10793"/>
          <a:stretch>
            <a:fillRect/>
          </a:stretch>
        </p:blipFill>
        <p:spPr bwMode="auto">
          <a:xfrm>
            <a:off x="2503488" y="2971800"/>
            <a:ext cx="3059112" cy="3810000"/>
          </a:xfrm>
          <a:prstGeom prst="rect">
            <a:avLst/>
          </a:prstGeom>
          <a:noFill/>
        </p:spPr>
      </p:pic>
      <p:sp>
        <p:nvSpPr>
          <p:cNvPr id="11" name="Title 10"/>
          <p:cNvSpPr>
            <a:spLocks noGrp="1"/>
          </p:cNvSpPr>
          <p:nvPr>
            <p:ph type="title"/>
          </p:nvPr>
        </p:nvSpPr>
        <p:spPr>
          <a:xfrm>
            <a:off x="457200" y="76200"/>
            <a:ext cx="8229600" cy="1143000"/>
          </a:xfrm>
        </p:spPr>
        <p:txBody>
          <a:bodyPr/>
          <a:lstStyle/>
          <a:p>
            <a:r>
              <a:rPr lang="en-US" dirty="0"/>
              <a:t>Complication</a:t>
            </a:r>
            <a:endParaRPr lang="en-GB" dirty="0"/>
          </a:p>
        </p:txBody>
      </p:sp>
    </p:spTree>
    <p:extLst>
      <p:ext uri="{BB962C8B-B14F-4D97-AF65-F5344CB8AC3E}">
        <p14:creationId xmlns:p14="http://schemas.microsoft.com/office/powerpoint/2010/main" val="41028932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Other limitations</a:t>
            </a:r>
            <a:endParaRPr lang="en-GB" dirty="0"/>
          </a:p>
        </p:txBody>
      </p:sp>
      <p:sp>
        <p:nvSpPr>
          <p:cNvPr id="7" name="Content Placeholder 6"/>
          <p:cNvSpPr>
            <a:spLocks noGrp="1"/>
          </p:cNvSpPr>
          <p:nvPr>
            <p:ph idx="1"/>
          </p:nvPr>
        </p:nvSpPr>
        <p:spPr/>
        <p:txBody>
          <a:bodyPr/>
          <a:lstStyle/>
          <a:p>
            <a:r>
              <a:rPr lang="en-US" dirty="0"/>
              <a:t>NMDA may be gating processes that support memory among other behavior</a:t>
            </a:r>
          </a:p>
          <a:p>
            <a:r>
              <a:rPr lang="en-US" dirty="0"/>
              <a:t>Water maze experiments are confounded with </a:t>
            </a:r>
          </a:p>
          <a:p>
            <a:pPr lvl="1"/>
            <a:r>
              <a:rPr lang="en-US" dirty="0"/>
              <a:t>Thigmotaxis (trying to stay in touch with a solid surface)</a:t>
            </a:r>
          </a:p>
          <a:p>
            <a:pPr lvl="1"/>
            <a:r>
              <a:rPr lang="en-US" dirty="0"/>
              <a:t>Mice being smart about outcomes</a:t>
            </a:r>
            <a:endParaRPr lang="en-GB" dirty="0"/>
          </a:p>
        </p:txBody>
      </p:sp>
    </p:spTree>
    <p:extLst>
      <p:ext uri="{BB962C8B-B14F-4D97-AF65-F5344CB8AC3E}">
        <p14:creationId xmlns:p14="http://schemas.microsoft.com/office/powerpoint/2010/main" val="16944371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41" name="Rectangle 37"/>
          <p:cNvSpPr>
            <a:spLocks noChangeArrowheads="1"/>
          </p:cNvSpPr>
          <p:nvPr/>
        </p:nvSpPr>
        <p:spPr bwMode="auto">
          <a:xfrm>
            <a:off x="9953625" y="31750"/>
            <a:ext cx="184150" cy="457200"/>
          </a:xfrm>
          <a:prstGeom prst="rect">
            <a:avLst/>
          </a:prstGeom>
          <a:noFill/>
          <a:ln w="9525">
            <a:noFill/>
            <a:miter lim="800000"/>
            <a:headEnd/>
            <a:tailEnd/>
          </a:ln>
        </p:spPr>
        <p:txBody>
          <a:bodyPr wrap="none">
            <a:spAutoFit/>
          </a:bodyPr>
          <a:lstStyle/>
          <a:p>
            <a:endParaRPr lang="en-US"/>
          </a:p>
        </p:txBody>
      </p:sp>
      <p:pic>
        <p:nvPicPr>
          <p:cNvPr id="47142" name="Picture 38" descr="NLM-Fig-08-08-0"/>
          <p:cNvPicPr>
            <a:picLocks noChangeAspect="1" noChangeArrowheads="1"/>
          </p:cNvPicPr>
          <p:nvPr/>
        </p:nvPicPr>
        <p:blipFill>
          <a:blip r:embed="rId3" cstate="print"/>
          <a:srcRect l="27679" r="27678" b="3391"/>
          <a:stretch>
            <a:fillRect/>
          </a:stretch>
        </p:blipFill>
        <p:spPr bwMode="auto">
          <a:xfrm>
            <a:off x="1860550" y="914400"/>
            <a:ext cx="3702050" cy="5791200"/>
          </a:xfrm>
          <a:prstGeom prst="rect">
            <a:avLst/>
          </a:prstGeom>
          <a:noFill/>
        </p:spPr>
      </p:pic>
      <p:pic>
        <p:nvPicPr>
          <p:cNvPr id="47143" name="Picture 39" descr="NLM-Ch08-p158-Malinow"/>
          <p:cNvPicPr>
            <a:picLocks noChangeAspect="1" noChangeArrowheads="1"/>
          </p:cNvPicPr>
          <p:nvPr/>
        </p:nvPicPr>
        <p:blipFill>
          <a:blip r:embed="rId4" cstate="print"/>
          <a:srcRect l="34821" t="19109" r="34822" b="22673"/>
          <a:stretch>
            <a:fillRect/>
          </a:stretch>
        </p:blipFill>
        <p:spPr bwMode="auto">
          <a:xfrm>
            <a:off x="7010400" y="990600"/>
            <a:ext cx="1638300" cy="2362200"/>
          </a:xfrm>
          <a:prstGeom prst="rect">
            <a:avLst/>
          </a:prstGeom>
          <a:noFill/>
        </p:spPr>
      </p:pic>
      <p:sp>
        <p:nvSpPr>
          <p:cNvPr id="6" name="Title 5"/>
          <p:cNvSpPr>
            <a:spLocks noGrp="1"/>
          </p:cNvSpPr>
          <p:nvPr>
            <p:ph type="title"/>
          </p:nvPr>
        </p:nvSpPr>
        <p:spPr>
          <a:xfrm>
            <a:off x="457200" y="76200"/>
            <a:ext cx="8229600" cy="1143000"/>
          </a:xfrm>
        </p:spPr>
        <p:txBody>
          <a:bodyPr/>
          <a:lstStyle/>
          <a:p>
            <a:r>
              <a:rPr lang="en-US" dirty="0"/>
              <a:t>The role of AMPA receptors</a:t>
            </a:r>
            <a:endParaRPr lang="en-GB" dirty="0"/>
          </a:p>
        </p:txBody>
      </p:sp>
    </p:spTree>
    <p:extLst>
      <p:ext uri="{BB962C8B-B14F-4D97-AF65-F5344CB8AC3E}">
        <p14:creationId xmlns:p14="http://schemas.microsoft.com/office/powerpoint/2010/main" val="6244224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202" name="Picture 50"/>
          <p:cNvPicPr>
            <a:picLocks noChangeAspect="1" noChangeArrowheads="1"/>
          </p:cNvPicPr>
          <p:nvPr/>
        </p:nvPicPr>
        <p:blipFill>
          <a:blip r:embed="rId3" cstate="print"/>
          <a:srcRect l="4428" t="3912" b="65218"/>
          <a:stretch>
            <a:fillRect/>
          </a:stretch>
        </p:blipFill>
        <p:spPr bwMode="auto">
          <a:xfrm>
            <a:off x="533400" y="1752600"/>
            <a:ext cx="3289300" cy="1803400"/>
          </a:xfrm>
          <a:prstGeom prst="rect">
            <a:avLst/>
          </a:prstGeom>
          <a:noFill/>
          <a:ln w="9525">
            <a:noFill/>
            <a:miter lim="800000"/>
            <a:headEnd/>
            <a:tailEnd/>
          </a:ln>
          <a:effectLst/>
        </p:spPr>
      </p:pic>
      <p:pic>
        <p:nvPicPr>
          <p:cNvPr id="49208" name="Picture 56" descr="NLM-Fig-08-09-1R"/>
          <p:cNvPicPr>
            <a:picLocks noChangeAspect="1" noChangeArrowheads="1"/>
          </p:cNvPicPr>
          <p:nvPr/>
        </p:nvPicPr>
        <p:blipFill>
          <a:blip r:embed="rId4" cstate="print"/>
          <a:srcRect t="9604" b="15544"/>
          <a:stretch>
            <a:fillRect/>
          </a:stretch>
        </p:blipFill>
        <p:spPr bwMode="auto">
          <a:xfrm>
            <a:off x="2438400" y="1109663"/>
            <a:ext cx="4191000" cy="2355850"/>
          </a:xfrm>
          <a:prstGeom prst="rect">
            <a:avLst/>
          </a:prstGeom>
          <a:noFill/>
        </p:spPr>
      </p:pic>
      <p:pic>
        <p:nvPicPr>
          <p:cNvPr id="49209" name="Picture 57" descr="NLM-Fig-08-09-2R"/>
          <p:cNvPicPr>
            <a:picLocks noChangeAspect="1" noChangeArrowheads="1"/>
          </p:cNvPicPr>
          <p:nvPr/>
        </p:nvPicPr>
        <p:blipFill>
          <a:blip r:embed="rId5" cstate="print"/>
          <a:srcRect t="15544" b="21486"/>
          <a:stretch>
            <a:fillRect/>
          </a:stretch>
        </p:blipFill>
        <p:spPr bwMode="auto">
          <a:xfrm>
            <a:off x="1143000" y="3468688"/>
            <a:ext cx="7162800" cy="3389312"/>
          </a:xfrm>
          <a:prstGeom prst="rect">
            <a:avLst/>
          </a:prstGeom>
          <a:noFill/>
        </p:spPr>
      </p:pic>
      <p:sp>
        <p:nvSpPr>
          <p:cNvPr id="7" name="Title 6"/>
          <p:cNvSpPr>
            <a:spLocks noGrp="1"/>
          </p:cNvSpPr>
          <p:nvPr>
            <p:ph type="title"/>
          </p:nvPr>
        </p:nvSpPr>
        <p:spPr>
          <a:xfrm>
            <a:off x="457200" y="228600"/>
            <a:ext cx="8229600" cy="1143000"/>
          </a:xfrm>
        </p:spPr>
        <p:txBody>
          <a:bodyPr/>
          <a:lstStyle/>
          <a:p>
            <a:r>
              <a:rPr lang="en-US" dirty="0"/>
              <a:t>AMPA receptors</a:t>
            </a:r>
            <a:endParaRPr lang="en-GB" dirty="0"/>
          </a:p>
        </p:txBody>
      </p:sp>
    </p:spTree>
    <p:extLst>
      <p:ext uri="{BB962C8B-B14F-4D97-AF65-F5344CB8AC3E}">
        <p14:creationId xmlns:p14="http://schemas.microsoft.com/office/powerpoint/2010/main" val="328979084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7" name="Picture 27" descr="NLM-Fig-08-10-0"/>
          <p:cNvPicPr>
            <a:picLocks noChangeAspect="1" noChangeArrowheads="1"/>
          </p:cNvPicPr>
          <p:nvPr/>
        </p:nvPicPr>
        <p:blipFill>
          <a:blip r:embed="rId3" cstate="print"/>
          <a:srcRect/>
          <a:stretch>
            <a:fillRect/>
          </a:stretch>
        </p:blipFill>
        <p:spPr bwMode="auto">
          <a:xfrm>
            <a:off x="533400" y="914400"/>
            <a:ext cx="8077200" cy="5943600"/>
          </a:xfrm>
          <a:prstGeom prst="rect">
            <a:avLst/>
          </a:prstGeom>
          <a:noFill/>
        </p:spPr>
      </p:pic>
      <p:sp>
        <p:nvSpPr>
          <p:cNvPr id="4" name="Title 3"/>
          <p:cNvSpPr>
            <a:spLocks noGrp="1"/>
          </p:cNvSpPr>
          <p:nvPr>
            <p:ph type="title"/>
          </p:nvPr>
        </p:nvSpPr>
        <p:spPr>
          <a:xfrm>
            <a:off x="457200" y="152400"/>
            <a:ext cx="8229600" cy="1143000"/>
          </a:xfrm>
        </p:spPr>
        <p:txBody>
          <a:bodyPr/>
          <a:lstStyle/>
          <a:p>
            <a:r>
              <a:rPr lang="en-US" dirty="0"/>
              <a:t>Amplifying AMPA</a:t>
            </a:r>
            <a:endParaRPr lang="en-GB" dirty="0"/>
          </a:p>
        </p:txBody>
      </p:sp>
    </p:spTree>
    <p:extLst>
      <p:ext uri="{BB962C8B-B14F-4D97-AF65-F5344CB8AC3E}">
        <p14:creationId xmlns:p14="http://schemas.microsoft.com/office/powerpoint/2010/main" val="109718518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0" name="Picture 8" descr="NLM-Fig-08-11-0"/>
          <p:cNvPicPr>
            <a:picLocks noChangeAspect="1" noChangeArrowheads="1"/>
          </p:cNvPicPr>
          <p:nvPr/>
        </p:nvPicPr>
        <p:blipFill>
          <a:blip r:embed="rId3" cstate="print"/>
          <a:srcRect b="3998"/>
          <a:stretch>
            <a:fillRect/>
          </a:stretch>
        </p:blipFill>
        <p:spPr bwMode="auto">
          <a:xfrm>
            <a:off x="1219200" y="1524000"/>
            <a:ext cx="6324600" cy="4562475"/>
          </a:xfrm>
          <a:prstGeom prst="rect">
            <a:avLst/>
          </a:prstGeom>
          <a:noFill/>
        </p:spPr>
      </p:pic>
      <p:sp>
        <p:nvSpPr>
          <p:cNvPr id="5" name="Title 4"/>
          <p:cNvSpPr>
            <a:spLocks noGrp="1"/>
          </p:cNvSpPr>
          <p:nvPr>
            <p:ph type="title"/>
          </p:nvPr>
        </p:nvSpPr>
        <p:spPr/>
        <p:txBody>
          <a:bodyPr>
            <a:normAutofit/>
          </a:bodyPr>
          <a:lstStyle/>
          <a:p>
            <a:r>
              <a:rPr lang="en-US" sz="3200" dirty="0"/>
              <a:t>Differences between NMDA and AMPA effects</a:t>
            </a:r>
            <a:endParaRPr lang="en-GB" sz="3200" dirty="0"/>
          </a:p>
        </p:txBody>
      </p:sp>
      <p:sp>
        <p:nvSpPr>
          <p:cNvPr id="6" name="TextBox 5"/>
          <p:cNvSpPr txBox="1"/>
          <p:nvPr/>
        </p:nvSpPr>
        <p:spPr>
          <a:xfrm>
            <a:off x="533400" y="6096000"/>
            <a:ext cx="7543800" cy="646331"/>
          </a:xfrm>
          <a:prstGeom prst="rect">
            <a:avLst/>
          </a:prstGeom>
          <a:noFill/>
        </p:spPr>
        <p:txBody>
          <a:bodyPr wrap="square" rtlCol="0">
            <a:spAutoFit/>
          </a:bodyPr>
          <a:lstStyle/>
          <a:p>
            <a:r>
              <a:rPr lang="en-US" dirty="0"/>
              <a:t>AMPA antagonist affects encoding and retrieval both. NMDA antagonist affects only encoding. </a:t>
            </a:r>
            <a:endParaRPr lang="en-GB" dirty="0"/>
          </a:p>
        </p:txBody>
      </p:sp>
    </p:spTree>
    <p:extLst>
      <p:ext uri="{BB962C8B-B14F-4D97-AF65-F5344CB8AC3E}">
        <p14:creationId xmlns:p14="http://schemas.microsoft.com/office/powerpoint/2010/main" val="112635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733</TotalTime>
  <Words>5364</Words>
  <Application>Microsoft Macintosh PowerPoint</Application>
  <PresentationFormat>On-screen Show (4:3)</PresentationFormat>
  <Paragraphs>543</Paragraphs>
  <Slides>99</Slides>
  <Notes>46</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99</vt:i4>
      </vt:variant>
    </vt:vector>
  </HeadingPairs>
  <TitlesOfParts>
    <vt:vector size="106" baseType="lpstr">
      <vt:lpstr>Arial</vt:lpstr>
      <vt:lpstr>Calibri</vt:lpstr>
      <vt:lpstr>Times New Roman</vt:lpstr>
      <vt:lpstr>Wingdings</vt:lpstr>
      <vt:lpstr>Office Theme</vt:lpstr>
      <vt:lpstr>Chart</vt:lpstr>
      <vt:lpstr>Word.Document.8</vt:lpstr>
      <vt:lpstr>Memory</vt:lpstr>
      <vt:lpstr>What do we mean by memory?</vt:lpstr>
      <vt:lpstr>Explicit memory</vt:lpstr>
      <vt:lpstr>What can you remember?</vt:lpstr>
      <vt:lpstr>Serial Position Effects</vt:lpstr>
      <vt:lpstr>Effects are list-length independent</vt:lpstr>
      <vt:lpstr>Modal Model of Memory (Atkinson &amp; Shiffrin, 1968)</vt:lpstr>
      <vt:lpstr>Effects are list-length independent</vt:lpstr>
      <vt:lpstr>Other observations</vt:lpstr>
      <vt:lpstr>Other observations</vt:lpstr>
      <vt:lpstr>The modal model’s components</vt:lpstr>
      <vt:lpstr>Sensory Memory</vt:lpstr>
      <vt:lpstr>Iconic Memory</vt:lpstr>
      <vt:lpstr>Testing Iconic Memory</vt:lpstr>
      <vt:lpstr>Testing Iconic Memory</vt:lpstr>
      <vt:lpstr>Testing Iconic Memory</vt:lpstr>
      <vt:lpstr>Short-Term Memory</vt:lpstr>
      <vt:lpstr>Capacity of Short-Term Memory</vt:lpstr>
      <vt:lpstr>Chunks in short-term memory</vt:lpstr>
      <vt:lpstr>Duration of Short-Term Memory</vt:lpstr>
      <vt:lpstr>Results for the Short-Term Memory Distractor Task</vt:lpstr>
      <vt:lpstr>Long-Term Memory</vt:lpstr>
      <vt:lpstr>Types of Long-Term Memory</vt:lpstr>
      <vt:lpstr>Types of Long-Term Memory</vt:lpstr>
      <vt:lpstr>Types of Long-Term Memory</vt:lpstr>
      <vt:lpstr>The modal model</vt:lpstr>
      <vt:lpstr>Problems with Modal model (1)</vt:lpstr>
      <vt:lpstr>Problems with Modal model (2)</vt:lpstr>
      <vt:lpstr>Problems with Modal model (3)</vt:lpstr>
      <vt:lpstr>Models of memory</vt:lpstr>
      <vt:lpstr>Random access memory</vt:lpstr>
      <vt:lpstr>Content addressable memory</vt:lpstr>
      <vt:lpstr>Retrieval depends on joint encoding</vt:lpstr>
      <vt:lpstr>Encoding experiences in memory</vt:lpstr>
      <vt:lpstr>Environmental  Effects on Encoding</vt:lpstr>
      <vt:lpstr>Environmental  Effects on Encoding</vt:lpstr>
      <vt:lpstr>Encoding Specificity</vt:lpstr>
      <vt:lpstr>Encoding Specificity</vt:lpstr>
      <vt:lpstr>Encoding-dependent memory tricks</vt:lpstr>
      <vt:lpstr>Measuring memory performance</vt:lpstr>
      <vt:lpstr>Why do we forget?</vt:lpstr>
      <vt:lpstr>Why We Forget</vt:lpstr>
      <vt:lpstr>A classic relearning experiment</vt:lpstr>
      <vt:lpstr>Forgetting Curve for  Long-Term Memory</vt:lpstr>
      <vt:lpstr>Decay Theories</vt:lpstr>
      <vt:lpstr>Why We Forget</vt:lpstr>
      <vt:lpstr>Types of Interference</vt:lpstr>
      <vt:lpstr>Types of Interference</vt:lpstr>
      <vt:lpstr>Search of Associative memory</vt:lpstr>
      <vt:lpstr>Elements of memory models</vt:lpstr>
      <vt:lpstr>Modeling retrieval</vt:lpstr>
      <vt:lpstr>Recognition and recall</vt:lpstr>
      <vt:lpstr>SAM basic idea</vt:lpstr>
      <vt:lpstr>SAM implementation</vt:lpstr>
      <vt:lpstr>SAM implementation</vt:lpstr>
      <vt:lpstr>SAM recognition algorithm</vt:lpstr>
      <vt:lpstr>SAM recall algorithm</vt:lpstr>
      <vt:lpstr>Successful predictions</vt:lpstr>
      <vt:lpstr>Successful predictions</vt:lpstr>
      <vt:lpstr>SAM failures</vt:lpstr>
      <vt:lpstr>Temporal context model</vt:lpstr>
      <vt:lpstr>TCM encoding</vt:lpstr>
      <vt:lpstr>TCM retrieval</vt:lpstr>
      <vt:lpstr>The context drift assumption</vt:lpstr>
      <vt:lpstr>Search of associative memory</vt:lpstr>
      <vt:lpstr>Semantic Networks </vt:lpstr>
      <vt:lpstr>Can we be more precise in dealing with semantic networks?</vt:lpstr>
      <vt:lpstr>Basic idea</vt:lpstr>
      <vt:lpstr>Memory hypothesis</vt:lpstr>
      <vt:lpstr>Word completion task</vt:lpstr>
      <vt:lpstr>How to model this?</vt:lpstr>
      <vt:lpstr>Modeling formally</vt:lpstr>
      <vt:lpstr>Semantic Networks </vt:lpstr>
      <vt:lpstr>Exploration in the semantic network</vt:lpstr>
      <vt:lpstr>Thomas Hills’ memory search</vt:lpstr>
      <vt:lpstr>A spatial foraging task</vt:lpstr>
      <vt:lpstr>Same participants do a memory task</vt:lpstr>
      <vt:lpstr>Word production shows sequential dependence</vt:lpstr>
      <vt:lpstr>Previous task appears to control exploration propensity</vt:lpstr>
      <vt:lpstr>More neurobiology of memory</vt:lpstr>
      <vt:lpstr>Hippocampus</vt:lpstr>
      <vt:lpstr>Hippocampus</vt:lpstr>
      <vt:lpstr>Hippocampus as the seat of memory</vt:lpstr>
      <vt:lpstr>Glutamate receptors and memory function</vt:lpstr>
      <vt:lpstr>Morris water maze experiment</vt:lpstr>
      <vt:lpstr>NMDA receptors potentiate place learning</vt:lpstr>
      <vt:lpstr>How do glutamate receptors work?</vt:lpstr>
      <vt:lpstr>NMDA experiments</vt:lpstr>
      <vt:lpstr>Removing a subunit</vt:lpstr>
      <vt:lpstr>Removing a subunit</vt:lpstr>
      <vt:lpstr>Removing a subunit</vt:lpstr>
      <vt:lpstr>Maturation affects NMDA composition</vt:lpstr>
      <vt:lpstr>Genetic amplification</vt:lpstr>
      <vt:lpstr>Complication</vt:lpstr>
      <vt:lpstr>Other limitations</vt:lpstr>
      <vt:lpstr>The role of AMPA receptors</vt:lpstr>
      <vt:lpstr>AMPA receptors</vt:lpstr>
      <vt:lpstr>Amplifying AMPA</vt:lpstr>
      <vt:lpstr>Differences between NMDA and AMPA effects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Memory</dc:title>
  <dc:creator>nisheeth</dc:creator>
  <cp:lastModifiedBy>Pragathi</cp:lastModifiedBy>
  <cp:revision>24</cp:revision>
  <dcterms:created xsi:type="dcterms:W3CDTF">2018-03-05T13:20:03Z</dcterms:created>
  <dcterms:modified xsi:type="dcterms:W3CDTF">2024-03-01T09:33:38Z</dcterms:modified>
</cp:coreProperties>
</file>